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60" r:id="rId3"/>
    <p:sldId id="265" r:id="rId4"/>
    <p:sldId id="288" r:id="rId5"/>
    <p:sldId id="282" r:id="rId6"/>
    <p:sldId id="283" r:id="rId7"/>
    <p:sldId id="266" r:id="rId8"/>
    <p:sldId id="256" r:id="rId10"/>
    <p:sldId id="257" r:id="rId11"/>
    <p:sldId id="259" r:id="rId12"/>
    <p:sldId id="284" r:id="rId13"/>
    <p:sldId id="285" r:id="rId14"/>
    <p:sldId id="286"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7"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eng Wang" initials="HW [7]" lastIdx="1" clrIdx="6"/>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数据收集</a:t>
            </a:r>
            <a:endParaRPr lang="en-US" altLang="zh-CN" dirty="0"/>
          </a:p>
          <a:p>
            <a:pPr marL="228600" indent="-228600">
              <a:buAutoNum type="arabicPeriod"/>
            </a:pPr>
            <a:r>
              <a:rPr lang="zh-CN" altLang="en-US" dirty="0"/>
              <a:t>前端：数据关联，位姿估计</a:t>
            </a:r>
            <a:endParaRPr lang="en-US" altLang="zh-CN" dirty="0"/>
          </a:p>
          <a:p>
            <a:pPr marL="228600" indent="-228600">
              <a:buAutoNum type="arabicPeriod"/>
            </a:pPr>
            <a:r>
              <a:rPr lang="zh-CN" altLang="en-US" dirty="0"/>
              <a:t>后端：优化</a:t>
            </a:r>
            <a:endParaRPr lang="en-US" altLang="zh-CN" dirty="0"/>
          </a:p>
          <a:p>
            <a:pPr marL="228600" indent="-228600">
              <a:buAutoNum type="arabicPeriod"/>
            </a:pPr>
            <a:r>
              <a:rPr lang="zh-CN" altLang="en-US" dirty="0"/>
              <a:t>回环检测减小预测的误差</a:t>
            </a:r>
            <a:endParaRPr lang="zh-CN" altLang="en-US" dirty="0"/>
          </a:p>
        </p:txBody>
      </p:sp>
      <p:sp>
        <p:nvSpPr>
          <p:cNvPr id="4" name="灯片编号占位符 3"/>
          <p:cNvSpPr>
            <a:spLocks noGrp="1"/>
          </p:cNvSpPr>
          <p:nvPr>
            <p:ph type="sldNum" sz="quarter" idx="5"/>
          </p:nvPr>
        </p:nvSpPr>
        <p:spPr/>
        <p:txBody>
          <a:bodyPr/>
          <a:lstStyle/>
          <a:p>
            <a:fld id="{3AF8CEC1-AB17-4D81-989E-93F2681B580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cs typeface="Times New Roman" panose="02020603050405020304" pitchFamily="18" charset="0"/>
              </a:rPr>
              <a:t>We have implemented the process of using lidar data to form robot path and build maps via MATLAB. On this basis, we tried close-loop optimization algorithm based on brutal search, which reduced the cumulative error in the map construction process to a certain extent.</a:t>
            </a:r>
            <a:endParaRPr lang="en-US" sz="1200" dirty="0">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03454CCE-CF14-4ADB-AC59-E8115A3F144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t>
            </a:r>
            <a:endParaRPr lang="en-US" dirty="0"/>
          </a:p>
          <a:p>
            <a:endParaRPr lang="en-US" dirty="0"/>
          </a:p>
        </p:txBody>
      </p:sp>
      <p:sp>
        <p:nvSpPr>
          <p:cNvPr id="4" name="灯片编号占位符 3"/>
          <p:cNvSpPr>
            <a:spLocks noGrp="1"/>
          </p:cNvSpPr>
          <p:nvPr>
            <p:ph type="sldNum" sz="quarter" idx="5"/>
          </p:nvPr>
        </p:nvSpPr>
        <p:spPr/>
        <p:txBody>
          <a:bodyPr/>
          <a:lstStyle/>
          <a:p>
            <a:fld id="{03454CCE-CF14-4ADB-AC59-E8115A3F144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still explore the effects of other parameters on building maps,</a:t>
            </a:r>
            <a:r>
              <a:rPr lang="zh-CN" altLang="en-US" dirty="0"/>
              <a:t> </a:t>
            </a:r>
            <a:r>
              <a:rPr lang="en-US" dirty="0"/>
              <a:t>such as the resolution of local grid maps. Increasing the resolution within a certain range can improve the accuracy, but a higher resolution may make the system too sensitive to small errors, causing larger offset</a:t>
            </a:r>
            <a:endParaRPr lang="en-US" dirty="0"/>
          </a:p>
          <a:p>
            <a:endParaRPr lang="en-US" dirty="0"/>
          </a:p>
        </p:txBody>
      </p:sp>
      <p:sp>
        <p:nvSpPr>
          <p:cNvPr id="4" name="灯片编号占位符 3"/>
          <p:cNvSpPr>
            <a:spLocks noGrp="1"/>
          </p:cNvSpPr>
          <p:nvPr>
            <p:ph type="sldNum" sz="quarter" idx="5"/>
          </p:nvPr>
        </p:nvSpPr>
        <p:spPr/>
        <p:txBody>
          <a:bodyPr/>
          <a:lstStyle/>
          <a:p>
            <a:fld id="{03454CCE-CF14-4ADB-AC59-E8115A3F144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000000"/>
                </a:solidFill>
                <a:effectLst/>
                <a:latin typeface="Roboto"/>
              </a:rPr>
              <a:t>The slam algorithm is not suitable for map construction </a:t>
            </a:r>
            <a:r>
              <a:rPr lang="en-US" altLang="zh-CN" b="0" i="0" dirty="0">
                <a:solidFill>
                  <a:srgbClr val="000000"/>
                </a:solidFill>
                <a:effectLst/>
                <a:latin typeface="Roboto"/>
              </a:rPr>
              <a:t>for</a:t>
            </a:r>
            <a:r>
              <a:rPr lang="en-US" b="0" i="0" dirty="0">
                <a:solidFill>
                  <a:srgbClr val="000000"/>
                </a:solidFill>
                <a:effectLst/>
                <a:latin typeface="Roboto"/>
              </a:rPr>
              <a:t> an environment that contains relatively large vacancy, and path with frequent cross-links should be avoided. Due to the lack of an anti-disturbance mechanism, the algorithm is sensitive to lidar noise, and it can be improved via performing preliminary selection of lidar scan based on the intensity column in the dataset.</a:t>
            </a:r>
            <a:endParaRPr lang="en-US" altLang="zh-CN" b="0" i="0" dirty="0">
              <a:solidFill>
                <a:srgbClr val="000000"/>
              </a:solidFill>
              <a:effectLst/>
              <a:latin typeface="Roboto"/>
            </a:endParaRPr>
          </a:p>
          <a:p>
            <a:pPr algn="l" rtl="0"/>
            <a:endParaRPr lang="en-US" altLang="zh-CN" b="0" i="0" dirty="0">
              <a:solidFill>
                <a:srgbClr val="000000"/>
              </a:solidFill>
              <a:effectLst/>
              <a:latin typeface="Roboto"/>
            </a:endParaRPr>
          </a:p>
          <a:p>
            <a:pPr algn="l" rtl="0"/>
            <a:r>
              <a:rPr lang="en-US" altLang="zh-CN" b="0" i="0" dirty="0">
                <a:solidFill>
                  <a:srgbClr val="000000"/>
                </a:solidFill>
                <a:effectLst/>
                <a:latin typeface="Roboto"/>
              </a:rPr>
              <a:t>We </a:t>
            </a:r>
            <a:r>
              <a:rPr lang="en-US" b="0" i="0" dirty="0">
                <a:solidFill>
                  <a:srgbClr val="000000"/>
                </a:solidFill>
                <a:effectLst/>
                <a:latin typeface="Roboto"/>
              </a:rPr>
              <a:t>can find that since the pose estimation is completely </a:t>
            </a:r>
            <a:r>
              <a:rPr lang="en-US" altLang="zh-CN" b="0" i="0" dirty="0">
                <a:solidFill>
                  <a:srgbClr val="000000"/>
                </a:solidFill>
                <a:effectLst/>
                <a:latin typeface="Roboto"/>
              </a:rPr>
              <a:t>determined by </a:t>
            </a:r>
            <a:r>
              <a:rPr lang="en-US" b="0" i="0" dirty="0">
                <a:solidFill>
                  <a:srgbClr val="000000"/>
                </a:solidFill>
                <a:effectLst/>
                <a:latin typeface="Roboto"/>
              </a:rPr>
              <a:t>the degree of similarity with the current map, there is a lack of error correction mechanism. At the same time, the scan point in the close-loop of the close-loop optimization algorithm will be considered as the correct point and considered as a global constraint. Hence when an incorrect loop occurs, the error will be further enlarged and cause obvious distortion in the constructed map. Solutions to such problems can be considered in future research.</a:t>
            </a:r>
            <a:endParaRPr lang="en-US" b="0" i="0" dirty="0">
              <a:solidFill>
                <a:srgbClr val="000000"/>
              </a:solidFill>
              <a:effectLst/>
              <a:latin typeface="Roboto"/>
            </a:endParaRPr>
          </a:p>
          <a:p>
            <a:pPr algn="l" rtl="0"/>
            <a:endParaRPr lang="en-US" b="0" i="0" dirty="0">
              <a:solidFill>
                <a:srgbClr val="000000"/>
              </a:solidFill>
              <a:effectLst/>
              <a:latin typeface="Roboto"/>
            </a:endParaRPr>
          </a:p>
        </p:txBody>
      </p:sp>
      <p:sp>
        <p:nvSpPr>
          <p:cNvPr id="4" name="灯片编号占位符 3"/>
          <p:cNvSpPr>
            <a:spLocks noGrp="1"/>
          </p:cNvSpPr>
          <p:nvPr>
            <p:ph type="sldNum" sz="quarter" idx="5"/>
          </p:nvPr>
        </p:nvSpPr>
        <p:spPr/>
        <p:txBody>
          <a:bodyPr/>
          <a:lstStyle/>
          <a:p>
            <a:fld id="{03454CCE-CF14-4ADB-AC59-E8115A3F144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598D756-833B-43D1-BB4D-B96FC84B0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232F5-5ECD-4800-8934-7D46668992D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98D756-833B-43D1-BB4D-B96FC84B071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232F5-5ECD-4800-8934-7D46668992D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0"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image" Target="../media/image4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1.GIF"/><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3999" y="1659691"/>
            <a:ext cx="9144000" cy="2387600"/>
          </a:xfrm>
          <a:solidFill>
            <a:schemeClr val="accent2">
              <a:lumMod val="40000"/>
              <a:lumOff val="60000"/>
            </a:schemeClr>
          </a:solidFill>
        </p:spPr>
        <p:txBody>
          <a:bodyPr>
            <a:normAutofit/>
          </a:bodyPr>
          <a:lstStyle/>
          <a:p>
            <a:r>
              <a:rPr lang="en-US" altLang="zh-CN" dirty="0">
                <a:latin typeface="+mn-lt"/>
                <a:ea typeface="+mn-ea"/>
                <a:cs typeface="+mn-ea"/>
                <a:sym typeface="+mn-lt"/>
              </a:rPr>
              <a:t>2D LIDAR SLAM</a:t>
            </a:r>
            <a:br>
              <a:rPr lang="en-US" altLang="zh-CN" dirty="0">
                <a:latin typeface="+mn-lt"/>
                <a:ea typeface="+mn-ea"/>
                <a:cs typeface="+mn-ea"/>
                <a:sym typeface="+mn-lt"/>
              </a:rPr>
            </a:br>
            <a:r>
              <a:rPr lang="en-US" altLang="zh-CN" dirty="0">
                <a:latin typeface="+mn-lt"/>
                <a:ea typeface="+mn-ea"/>
                <a:cs typeface="+mn-ea"/>
                <a:sym typeface="+mn-lt"/>
              </a:rPr>
              <a:t>SIMULATION</a:t>
            </a:r>
            <a:endParaRPr lang="zh-CN" altLang="en-US" sz="3600" dirty="0">
              <a:solidFill>
                <a:schemeClr val="bg1"/>
              </a:solidFill>
              <a:latin typeface="+mn-lt"/>
              <a:ea typeface="+mn-ea"/>
              <a:cs typeface="+mn-ea"/>
              <a:sym typeface="+mn-lt"/>
            </a:endParaRPr>
          </a:p>
        </p:txBody>
      </p:sp>
      <p:sp>
        <p:nvSpPr>
          <p:cNvPr id="3" name="副标题 2"/>
          <p:cNvSpPr>
            <a:spLocks noGrp="1"/>
          </p:cNvSpPr>
          <p:nvPr>
            <p:ph type="subTitle" idx="1"/>
          </p:nvPr>
        </p:nvSpPr>
        <p:spPr>
          <a:xfrm>
            <a:off x="1296185" y="4177072"/>
            <a:ext cx="9620054" cy="894549"/>
          </a:xfrm>
        </p:spPr>
        <p:txBody>
          <a:bodyPr>
            <a:noAutofit/>
          </a:bodyPr>
          <a:lstStyle/>
          <a:p>
            <a:r>
              <a:rPr lang="en-US" altLang="zh-CN" dirty="0">
                <a:solidFill>
                  <a:schemeClr val="bg1">
                    <a:lumMod val="50000"/>
                  </a:schemeClr>
                </a:solidFill>
                <a:cs typeface="+mn-ea"/>
                <a:sym typeface="+mn-lt"/>
              </a:rPr>
              <a:t>Group 6</a:t>
            </a:r>
            <a:endParaRPr lang="en-US" altLang="zh-CN" dirty="0">
              <a:solidFill>
                <a:schemeClr val="bg1">
                  <a:lumMod val="50000"/>
                </a:schemeClr>
              </a:solidFill>
              <a:cs typeface="+mn-ea"/>
              <a:sym typeface="+mn-lt"/>
            </a:endParaRPr>
          </a:p>
          <a:p>
            <a:r>
              <a:rPr lang="zh-CN" altLang="en-US" dirty="0">
                <a:solidFill>
                  <a:schemeClr val="bg1">
                    <a:lumMod val="50000"/>
                  </a:schemeClr>
                </a:solidFill>
                <a:cs typeface="+mn-ea"/>
                <a:sym typeface="+mn-lt"/>
              </a:rPr>
              <a:t>何润 齐睿 宋雨辰 田若瑶 曾嘉龙</a:t>
            </a:r>
            <a:endParaRPr lang="zh-CN" altLang="en-US" dirty="0">
              <a:solidFill>
                <a:schemeClr val="bg1">
                  <a:lumMod val="50000"/>
                </a:schemeClr>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Construction of The Grid Map</a:t>
            </a:r>
            <a:endParaRPr lang="zh-CN" altLang="en-US" sz="3200" dirty="0">
              <a:solidFill>
                <a:schemeClr val="accent2">
                  <a:lumMod val="75000"/>
                </a:schemeClr>
              </a:solidFill>
              <a:latin typeface="Calibri" panose="020F0502020204030204" charset="0"/>
              <a:cs typeface="Calibri" panose="020F0502020204030204" charset="0"/>
            </a:endParaRPr>
          </a:p>
        </p:txBody>
      </p:sp>
      <p:cxnSp>
        <p:nvCxnSpPr>
          <p:cNvPr id="8" name="直接箭头连接符 7"/>
          <p:cNvCxnSpPr/>
          <p:nvPr/>
        </p:nvCxnSpPr>
        <p:spPr>
          <a:xfrm flipH="1" flipV="1">
            <a:off x="1516342" y="3661246"/>
            <a:ext cx="411677" cy="433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667591" y="4842098"/>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658164" y="1806667"/>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4369742" y="4791044"/>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4369742" y="4791044"/>
                <a:ext cx="192938" cy="276999"/>
              </a:xfrm>
              <a:prstGeom prst="rect">
                <a:avLst/>
              </a:prstGeom>
              <a:blipFill rotWithShape="1">
                <a:blip r:embed="rId1"/>
                <a:stretch>
                  <a:fillRect l="-159" t="-218" r="106"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29938" y="1754186"/>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329938" y="1754186"/>
                <a:ext cx="196336" cy="276999"/>
              </a:xfrm>
              <a:prstGeom prst="rect">
                <a:avLst/>
              </a:prstGeom>
              <a:blipFill rotWithShape="1">
                <a:blip r:embed="rId2"/>
                <a:stretch>
                  <a:fillRect l="-190" t="-114" r="252" b="164"/>
                </a:stretch>
              </a:blipFill>
            </p:spPr>
            <p:txBody>
              <a:bodyPr/>
              <a:lstStyle/>
              <a:p>
                <a:r>
                  <a:rPr lang="zh-CN" altLang="en-US">
                    <a:noFill/>
                  </a:rPr>
                  <a:t> </a:t>
                </a:r>
              </a:p>
            </p:txBody>
          </p:sp>
        </mc:Fallback>
      </mc:AlternateContent>
      <p:sp>
        <p:nvSpPr>
          <p:cNvPr id="13" name="椭圆 12"/>
          <p:cNvSpPr/>
          <p:nvPr/>
        </p:nvSpPr>
        <p:spPr>
          <a:xfrm>
            <a:off x="1750735" y="3897701"/>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endParaRPr>
          </a:p>
        </p:txBody>
      </p:sp>
      <p:cxnSp>
        <p:nvCxnSpPr>
          <p:cNvPr id="14" name="直接箭头连接符 13"/>
          <p:cNvCxnSpPr>
            <a:stCxn id="13" idx="7"/>
          </p:cNvCxnSpPr>
          <p:nvPr/>
        </p:nvCxnSpPr>
        <p:spPr>
          <a:xfrm flipV="1">
            <a:off x="2028977" y="3614968"/>
            <a:ext cx="290754" cy="329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1808603" y="3772465"/>
                <a:ext cx="107123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1808603" y="3772465"/>
                <a:ext cx="1071233" cy="381515"/>
              </a:xfrm>
              <a:prstGeom prst="rect">
                <a:avLst/>
              </a:prstGeom>
              <a:blipFill rotWithShape="1">
                <a:blip r:embed="rId3"/>
                <a:stretch>
                  <a:fillRect l="-11" t="-148" r="10"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179555" y="3630867"/>
                <a:ext cx="417352"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1179555" y="3630867"/>
                <a:ext cx="417352" cy="381515"/>
              </a:xfrm>
              <a:prstGeom prst="rect">
                <a:avLst/>
              </a:prstGeom>
              <a:blipFill rotWithShape="1">
                <a:blip r:embed="rId4"/>
                <a:stretch>
                  <a:fillRect l="-86" t="-150" r="124" b="118"/>
                </a:stretch>
              </a:blipFill>
            </p:spPr>
            <p:txBody>
              <a:bodyPr/>
              <a:lstStyle/>
              <a:p>
                <a:r>
                  <a:rPr lang="zh-CN" altLang="en-US">
                    <a:noFill/>
                  </a:rPr>
                  <a:t> </a:t>
                </a:r>
              </a:p>
            </p:txBody>
          </p:sp>
        </mc:Fallback>
      </mc:AlternateContent>
      <p:sp>
        <p:nvSpPr>
          <p:cNvPr id="22" name="椭圆 21"/>
          <p:cNvSpPr/>
          <p:nvPr/>
        </p:nvSpPr>
        <p:spPr>
          <a:xfrm flipV="1">
            <a:off x="1727875" y="252483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V="1">
            <a:off x="2807291" y="375039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V="1">
            <a:off x="2512826" y="339259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V="1">
            <a:off x="3058677" y="430679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1448824" y="3365715"/>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V="1">
            <a:off x="2980048" y="254917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V="1">
            <a:off x="1867254" y="316752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1602790" y="291242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V="1">
            <a:off x="2695849" y="411039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21170305" flipV="1">
            <a:off x="2271912" y="3406178"/>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21170305" flipV="1">
            <a:off x="1971263" y="2920584"/>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p:cNvSpPr/>
          <p:nvPr/>
        </p:nvSpPr>
        <p:spPr>
          <a:xfrm rot="21170305" flipV="1">
            <a:off x="2598020" y="462396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V="1">
            <a:off x="1288267" y="3015500"/>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p:cNvSpPr/>
          <p:nvPr/>
        </p:nvSpPr>
        <p:spPr>
          <a:xfrm flipV="1">
            <a:off x="2019654" y="3319927"/>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V="1">
            <a:off x="1527288" y="2866703"/>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p:cNvSpPr/>
          <p:nvPr/>
        </p:nvSpPr>
        <p:spPr>
          <a:xfrm flipV="1">
            <a:off x="1785743" y="2801533"/>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p:cNvSpPr/>
          <p:nvPr/>
        </p:nvSpPr>
        <p:spPr>
          <a:xfrm flipV="1">
            <a:off x="1762883" y="3369737"/>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p:cNvSpPr/>
          <p:nvPr/>
        </p:nvSpPr>
        <p:spPr>
          <a:xfrm flipV="1">
            <a:off x="2030997" y="3424730"/>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p:cNvSpPr/>
          <p:nvPr/>
        </p:nvSpPr>
        <p:spPr>
          <a:xfrm flipV="1">
            <a:off x="2989347" y="4087531"/>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p:cNvSpPr/>
          <p:nvPr/>
        </p:nvSpPr>
        <p:spPr>
          <a:xfrm flipV="1">
            <a:off x="2653905" y="4326312"/>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p:cNvSpPr/>
          <p:nvPr/>
        </p:nvSpPr>
        <p:spPr>
          <a:xfrm flipV="1">
            <a:off x="2519651" y="3610926"/>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p:cNvSpPr/>
          <p:nvPr/>
        </p:nvSpPr>
        <p:spPr>
          <a:xfrm flipV="1">
            <a:off x="2084461" y="4555568"/>
            <a:ext cx="45719" cy="45719"/>
          </a:xfrm>
          <a:prstGeom prst="ellipse">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p:cNvSpPr/>
          <p:nvPr/>
        </p:nvSpPr>
        <p:spPr>
          <a:xfrm flipV="1">
            <a:off x="1705015" y="3106923"/>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p:cNvSpPr/>
          <p:nvPr/>
        </p:nvSpPr>
        <p:spPr>
          <a:xfrm flipV="1">
            <a:off x="1057855" y="3493826"/>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p:cNvSpPr/>
          <p:nvPr/>
        </p:nvSpPr>
        <p:spPr>
          <a:xfrm flipV="1">
            <a:off x="960031" y="365435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p:cNvSpPr/>
          <p:nvPr/>
        </p:nvSpPr>
        <p:spPr>
          <a:xfrm flipV="1">
            <a:off x="2174354" y="3028284"/>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p:cNvSpPr/>
          <p:nvPr/>
        </p:nvSpPr>
        <p:spPr>
          <a:xfrm flipV="1">
            <a:off x="1333986" y="4341074"/>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p:cNvSpPr/>
          <p:nvPr/>
        </p:nvSpPr>
        <p:spPr>
          <a:xfrm flipV="1">
            <a:off x="1166320" y="3203904"/>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p:cNvSpPr/>
          <p:nvPr/>
        </p:nvSpPr>
        <p:spPr>
          <a:xfrm flipV="1">
            <a:off x="2807291" y="3293746"/>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V="1">
            <a:off x="3027914" y="3235956"/>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V="1">
            <a:off x="2608186" y="296978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V="1">
            <a:off x="2779546" y="2742115"/>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2374837" y="3167526"/>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V="1">
            <a:off x="1278614" y="5154405"/>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文本框 56"/>
          <p:cNvSpPr txBox="1"/>
          <p:nvPr/>
        </p:nvSpPr>
        <p:spPr>
          <a:xfrm>
            <a:off x="1402132" y="5033671"/>
            <a:ext cx="2362185" cy="338554"/>
          </a:xfrm>
          <a:prstGeom prst="rect">
            <a:avLst/>
          </a:prstGeom>
          <a:noFill/>
        </p:spPr>
        <p:txBody>
          <a:bodyPr wrap="square">
            <a:spAutoFit/>
          </a:bodyPr>
          <a:lstStyle/>
          <a:p>
            <a:r>
              <a:rPr lang="en-US" altLang="zh-CN" sz="1600" dirty="0">
                <a:latin typeface="Calibri" panose="020F0502020204030204" charset="0"/>
                <a:cs typeface="Calibri" panose="020F0502020204030204" charset="0"/>
              </a:rPr>
              <a:t>Scan hit points of scan k</a:t>
            </a:r>
            <a:endParaRPr lang="zh-CN" altLang="en-US" sz="1600" dirty="0">
              <a:latin typeface="Calibri" panose="020F0502020204030204" charset="0"/>
              <a:cs typeface="Calibri" panose="020F0502020204030204" charset="0"/>
            </a:endParaRPr>
          </a:p>
        </p:txBody>
      </p:sp>
      <p:sp>
        <p:nvSpPr>
          <p:cNvPr id="65" name="椭圆 64"/>
          <p:cNvSpPr/>
          <p:nvPr/>
        </p:nvSpPr>
        <p:spPr>
          <a:xfrm flipV="1">
            <a:off x="1278614" y="5499547"/>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6" name="文本框 65"/>
          <p:cNvSpPr txBox="1"/>
          <p:nvPr/>
        </p:nvSpPr>
        <p:spPr>
          <a:xfrm>
            <a:off x="1402132" y="5378813"/>
            <a:ext cx="2737550" cy="338554"/>
          </a:xfrm>
          <a:prstGeom prst="rect">
            <a:avLst/>
          </a:prstGeom>
          <a:noFill/>
        </p:spPr>
        <p:txBody>
          <a:bodyPr wrap="square">
            <a:spAutoFit/>
          </a:bodyPr>
          <a:lstStyle/>
          <a:p>
            <a:r>
              <a:rPr lang="en-US" altLang="zh-CN" sz="1600" dirty="0">
                <a:latin typeface="Calibri" panose="020F0502020204030204" charset="0"/>
                <a:cs typeface="Calibri" panose="020F0502020204030204" charset="0"/>
              </a:rPr>
              <a:t>Scan hit points of scan 0 to k-1</a:t>
            </a:r>
            <a:endParaRPr lang="zh-CN" altLang="en-US" sz="1600" dirty="0">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137" name="文本框 136"/>
              <p:cNvSpPr txBox="1"/>
              <p:nvPr/>
            </p:nvSpPr>
            <p:spPr>
              <a:xfrm>
                <a:off x="5386090" y="4044383"/>
                <a:ext cx="6477088" cy="1569660"/>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We have</a:t>
                </a:r>
                <a:r>
                  <a:rPr lang="en-US" altLang="zh-CN" sz="2400" kern="100" dirty="0">
                    <a:effectLst/>
                    <a:latin typeface="Calibri" panose="020F0502020204030204" charset="0"/>
                    <a:ea typeface="等线" panose="02010600030101010101" pitchFamily="2" charset="-122"/>
                    <a:cs typeface="Calibri" panose="020F0502020204030204" charset="0"/>
                  </a:rPr>
                  <a:t>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pPr marL="342900" indent="-342900">
                  <a:buFont typeface="Arial" panose="020B0604020202020204" pitchFamily="34" charset="0"/>
                  <a:buChar char="•"/>
                </a:pPr>
                <a:r>
                  <a:rPr lang="en-US" altLang="zh-CN" sz="2400" kern="100" dirty="0">
                    <a:effectLst/>
                    <a:latin typeface="Calibri" panose="020F0502020204030204" charset="0"/>
                    <a:ea typeface="等线" panose="02010600030101010101" pitchFamily="2" charset="-122"/>
                    <a:cs typeface="Calibri" panose="020F0502020204030204" charset="0"/>
                  </a:rPr>
                  <a:t>Blue points: scanning data from the </a:t>
                </a:r>
                <a14:m>
                  <m:oMath xmlns:m="http://schemas.openxmlformats.org/officeDocument/2006/math">
                    <m:sSub>
                      <m:sSubPr>
                        <m:ctrlPr>
                          <a:rPr lang="en-US" altLang="zh-CN" sz="2400" i="1" kern="100" smtClean="0">
                            <a:effectLst/>
                            <a:latin typeface="Cambria Math" panose="02040503050406030204" pitchFamily="18" charset="0"/>
                            <a:ea typeface="等线" panose="02010600030101010101" pitchFamily="2" charset="-122"/>
                            <a:cs typeface="Calibri" panose="020F0502020204030204" charset="0"/>
                          </a:rPr>
                        </m:ctrlPr>
                      </m:sSubPr>
                      <m:e>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𝑘</m:t>
                        </m:r>
                      </m:e>
                      <m:sub>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𝑡ℎ</m:t>
                        </m:r>
                      </m:sub>
                    </m:sSub>
                  </m:oMath>
                </a14:m>
                <a:r>
                  <a:rPr lang="en-US" altLang="zh-CN" sz="2400" kern="100" dirty="0">
                    <a:effectLst/>
                    <a:latin typeface="Calibri" panose="020F0502020204030204" charset="0"/>
                    <a:ea typeface="等线" panose="02010600030101010101" pitchFamily="2" charset="-122"/>
                    <a:cs typeface="Calibri" panose="020F0502020204030204" charset="0"/>
                  </a:rPr>
                  <a:t> scan</a:t>
                </a:r>
                <a:endParaRPr lang="en-US" altLang="zh-CN" sz="2400" kern="100" dirty="0">
                  <a:effectLst/>
                  <a:latin typeface="Calibri" panose="020F0502020204030204" charset="0"/>
                  <a:ea typeface="等线" panose="02010600030101010101" pitchFamily="2" charset="-122"/>
                  <a:cs typeface="Calibri" panose="020F0502020204030204" charset="0"/>
                </a:endParaRPr>
              </a:p>
              <a:p>
                <a:pPr marL="342900" indent="-342900">
                  <a:buFont typeface="Arial" panose="020B0604020202020204" pitchFamily="34" charset="0"/>
                  <a:buChar char="•"/>
                </a:pPr>
                <a:r>
                  <a:rPr lang="en-US" altLang="zh-CN" sz="2400" kern="100" dirty="0">
                    <a:latin typeface="Calibri" panose="020F0502020204030204" charset="0"/>
                    <a:ea typeface="等线" panose="02010600030101010101" pitchFamily="2" charset="-122"/>
                    <a:cs typeface="Calibri" panose="020F0502020204030204" charset="0"/>
                  </a:rPr>
                  <a:t>Red points: scanning data from  0 to </a:t>
                </a:r>
                <a14:m>
                  <m:oMath xmlns:m="http://schemas.openxmlformats.org/officeDocument/2006/math">
                    <m:sSub>
                      <m:sSubPr>
                        <m:ctrlPr>
                          <a:rPr lang="en-US" altLang="zh-CN" sz="2400" i="1" kern="100" smtClean="0">
                            <a:effectLst/>
                            <a:latin typeface="Cambria Math" panose="02040503050406030204" pitchFamily="18" charset="0"/>
                            <a:ea typeface="等线" panose="02010600030101010101" pitchFamily="2" charset="-122"/>
                            <a:cs typeface="Calibri" panose="020F0502020204030204" charset="0"/>
                          </a:rPr>
                        </m:ctrlPr>
                      </m:sSubPr>
                      <m:e>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m:t>
                        </m:r>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𝑘</m:t>
                        </m:r>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m:t>
                        </m:r>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1</m:t>
                        </m:r>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m:t>
                        </m:r>
                      </m:e>
                      <m:sub>
                        <m:r>
                          <a:rPr lang="en-US" altLang="zh-CN" sz="2400" b="0" i="1" kern="100" smtClean="0">
                            <a:effectLst/>
                            <a:latin typeface="Cambria Math" panose="02040503050406030204" pitchFamily="18" charset="0"/>
                            <a:ea typeface="等线" panose="02010600030101010101" pitchFamily="2" charset="-122"/>
                            <a:cs typeface="Calibri" panose="020F0502020204030204" charset="0"/>
                          </a:rPr>
                          <m:t>𝑡ℎ</m:t>
                        </m:r>
                      </m:sub>
                    </m:sSub>
                    <m:r>
                      <a:rPr lang="en-US" altLang="zh-CN" sz="2400" b="0" i="0" kern="100" smtClean="0">
                        <a:effectLst/>
                        <a:latin typeface="Cambria Math" panose="02040503050406030204" pitchFamily="18" charset="0"/>
                        <a:ea typeface="等线" panose="02010600030101010101" pitchFamily="2" charset="-122"/>
                        <a:cs typeface="Calibri" panose="020F0502020204030204" charset="0"/>
                      </a:rPr>
                      <m:t> </m:t>
                    </m:r>
                  </m:oMath>
                </a14:m>
                <a:r>
                  <a:rPr lang="en-US" altLang="zh-CN" sz="2400" kern="100" dirty="0">
                    <a:effectLst/>
                    <a:latin typeface="Calibri" panose="020F0502020204030204" charset="0"/>
                    <a:ea typeface="等线" panose="02010600030101010101" pitchFamily="2" charset="-122"/>
                    <a:cs typeface="Calibri" panose="020F0502020204030204" charset="0"/>
                  </a:rPr>
                  <a:t>scan</a:t>
                </a:r>
                <a:endParaRPr lang="en-US" altLang="zh-CN" sz="2400" kern="100" dirty="0">
                  <a:effectLst/>
                  <a:latin typeface="Calibri" panose="020F0502020204030204" charset="0"/>
                  <a:ea typeface="等线" panose="02010600030101010101" pitchFamily="2" charset="-122"/>
                  <a:cs typeface="Calibri" panose="020F0502020204030204" charset="0"/>
                </a:endParaRPr>
              </a:p>
            </p:txBody>
          </p:sp>
        </mc:Choice>
        <mc:Fallback>
          <p:sp>
            <p:nvSpPr>
              <p:cNvPr id="137" name="文本框 136"/>
              <p:cNvSpPr txBox="1">
                <a:spLocks noRot="1" noChangeAspect="1" noMove="1" noResize="1" noEditPoints="1" noAdjustHandles="1" noChangeArrowheads="1" noChangeShapeType="1" noTextEdit="1"/>
              </p:cNvSpPr>
              <p:nvPr/>
            </p:nvSpPr>
            <p:spPr>
              <a:xfrm>
                <a:off x="5386090" y="4044383"/>
                <a:ext cx="6477088" cy="1569660"/>
              </a:xfrm>
              <a:prstGeom prst="rect">
                <a:avLst/>
              </a:prstGeom>
              <a:blipFill rotWithShape="1">
                <a:blip r:embed="rId5"/>
                <a:stretch>
                  <a:fillRect t="-4" r="2" b="1"/>
                </a:stretch>
              </a:blipFill>
            </p:spPr>
            <p:txBody>
              <a:bodyPr/>
              <a:lstStyle/>
              <a:p>
                <a:r>
                  <a:rPr lang="zh-CN" altLang="en-US">
                    <a:noFill/>
                  </a:rPr>
                  <a:t> </a:t>
                </a:r>
              </a:p>
            </p:txBody>
          </p:sp>
        </mc:Fallback>
      </mc:AlternateContent>
      <p:sp>
        <p:nvSpPr>
          <p:cNvPr id="56" name="文本框 55"/>
          <p:cNvSpPr txBox="1"/>
          <p:nvPr/>
        </p:nvSpPr>
        <p:spPr>
          <a:xfrm>
            <a:off x="5386090" y="1806667"/>
            <a:ext cx="6477088" cy="2308324"/>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What is grid map</a:t>
            </a:r>
            <a:r>
              <a:rPr lang="en-US" altLang="zh-CN" sz="2400" kern="100" dirty="0">
                <a:effectLst/>
                <a:latin typeface="Calibri" panose="020F0502020204030204" charset="0"/>
                <a:ea typeface="等线" panose="02010600030101010101" pitchFamily="2" charset="-122"/>
                <a:cs typeface="Calibri" panose="020F0502020204030204" charset="0"/>
              </a:rPr>
              <a:t>:</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endParaRPr lang="en-US" altLang="zh-CN" sz="2400" kern="100" dirty="0">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An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auxiliary map</a:t>
            </a:r>
            <a:r>
              <a:rPr lang="en-US" altLang="zh-CN" sz="2400" kern="100" dirty="0">
                <a:latin typeface="Calibri" panose="020F0502020204030204" charset="0"/>
                <a:ea typeface="等线" panose="02010600030101010101" pitchFamily="2" charset="-122"/>
                <a:cs typeface="Calibri" panose="020F0502020204030204" charset="0"/>
              </a:rPr>
              <a:t> which can measure the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surrounding environment </a:t>
            </a:r>
            <a:r>
              <a:rPr lang="en-US" altLang="zh-CN" sz="2400" kern="100" dirty="0">
                <a:latin typeface="Calibri" panose="020F0502020204030204" charset="0"/>
                <a:ea typeface="等线" panose="02010600030101010101" pitchFamily="2" charset="-122"/>
                <a:cs typeface="Calibri" panose="020F0502020204030204" charset="0"/>
              </a:rPr>
              <a:t>of the robot.</a:t>
            </a:r>
            <a:endParaRPr lang="en-US" altLang="zh-CN" sz="2400" kern="100" dirty="0">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It helps us determine the location of the scan points and then do </a:t>
            </a:r>
            <a:r>
              <a:rPr lang="en-US" altLang="zh-CN" sz="2400" dirty="0"/>
              <a:t>pose correction.</a:t>
            </a:r>
            <a:endParaRPr lang="en-US" altLang="zh-CN" sz="2400" dirty="0"/>
          </a:p>
          <a:p>
            <a:endParaRPr lang="en-US" altLang="zh-CN" sz="2400" kern="100" dirty="0">
              <a:latin typeface="Calibri" panose="020F0502020204030204" charset="0"/>
              <a:ea typeface="等线" panose="02010600030101010101" pitchFamily="2" charset="-122"/>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Construction of The Grid Map</a:t>
            </a:r>
            <a:endParaRPr lang="zh-CN" altLang="en-US" sz="3200" dirty="0">
              <a:solidFill>
                <a:schemeClr val="accent2">
                  <a:lumMod val="75000"/>
                </a:schemeClr>
              </a:solidFill>
              <a:latin typeface="Calibri" panose="020F0502020204030204" charset="0"/>
              <a:cs typeface="Calibri" panose="020F0502020204030204" charset="0"/>
            </a:endParaRPr>
          </a:p>
        </p:txBody>
      </p:sp>
      <p:cxnSp>
        <p:nvCxnSpPr>
          <p:cNvPr id="69" name="直接箭头连接符 68"/>
          <p:cNvCxnSpPr/>
          <p:nvPr/>
        </p:nvCxnSpPr>
        <p:spPr>
          <a:xfrm>
            <a:off x="4290105" y="4686815"/>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4280678" y="1651384"/>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本框 70"/>
              <p:cNvSpPr txBox="1"/>
              <p:nvPr/>
            </p:nvSpPr>
            <p:spPr>
              <a:xfrm>
                <a:off x="7992256" y="4635761"/>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71" name="文本框 70"/>
              <p:cNvSpPr txBox="1">
                <a:spLocks noRot="1" noChangeAspect="1" noMove="1" noResize="1" noEditPoints="1" noAdjustHandles="1" noChangeArrowheads="1" noChangeShapeType="1" noTextEdit="1"/>
              </p:cNvSpPr>
              <p:nvPr/>
            </p:nvSpPr>
            <p:spPr>
              <a:xfrm>
                <a:off x="7992256" y="4635761"/>
                <a:ext cx="192938" cy="276999"/>
              </a:xfrm>
              <a:prstGeom prst="rect">
                <a:avLst/>
              </a:prstGeom>
              <a:blipFill rotWithShape="1">
                <a:blip r:embed="rId1"/>
                <a:stretch>
                  <a:fillRect l="-76" t="-94" r="23"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本框 71"/>
              <p:cNvSpPr txBox="1"/>
              <p:nvPr/>
            </p:nvSpPr>
            <p:spPr>
              <a:xfrm>
                <a:off x="3952452" y="1598903"/>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72" name="文本框 71"/>
              <p:cNvSpPr txBox="1">
                <a:spLocks noRot="1" noChangeAspect="1" noMove="1" noResize="1" noEditPoints="1" noAdjustHandles="1" noChangeArrowheads="1" noChangeShapeType="1" noTextEdit="1"/>
              </p:cNvSpPr>
              <p:nvPr/>
            </p:nvSpPr>
            <p:spPr>
              <a:xfrm>
                <a:off x="3952452" y="1598903"/>
                <a:ext cx="196336" cy="276999"/>
              </a:xfrm>
              <a:prstGeom prst="rect">
                <a:avLst/>
              </a:prstGeom>
              <a:blipFill rotWithShape="1">
                <a:blip r:embed="rId2"/>
                <a:stretch>
                  <a:fillRect l="-108" t="-219" r="170" b="40"/>
                </a:stretch>
              </a:blipFill>
            </p:spPr>
            <p:txBody>
              <a:bodyPr/>
              <a:lstStyle/>
              <a:p>
                <a:r>
                  <a:rPr lang="zh-CN" altLang="en-US">
                    <a:noFill/>
                  </a:rPr>
                  <a:t> </a:t>
                </a:r>
              </a:p>
            </p:txBody>
          </p:sp>
        </mc:Fallback>
      </mc:AlternateContent>
      <p:sp>
        <p:nvSpPr>
          <p:cNvPr id="77" name="椭圆 76"/>
          <p:cNvSpPr/>
          <p:nvPr/>
        </p:nvSpPr>
        <p:spPr>
          <a:xfrm flipV="1">
            <a:off x="5350389" y="2369549"/>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6429805" y="359511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V="1">
            <a:off x="6135340" y="323731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V="1">
            <a:off x="6681191" y="415150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V="1">
            <a:off x="5071338" y="3210432"/>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6602562" y="239389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V="1">
            <a:off x="5489768" y="301224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V="1">
            <a:off x="5225304" y="2757139"/>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V="1">
            <a:off x="6318363" y="395510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21170305" flipV="1">
            <a:off x="5894426" y="3250895"/>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21170305" flipV="1">
            <a:off x="5593777" y="2765301"/>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p:cNvSpPr/>
          <p:nvPr/>
        </p:nvSpPr>
        <p:spPr>
          <a:xfrm rot="21170305" flipV="1">
            <a:off x="6220534" y="446868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V="1">
            <a:off x="4910781" y="2860217"/>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p:cNvSpPr/>
          <p:nvPr/>
        </p:nvSpPr>
        <p:spPr>
          <a:xfrm flipV="1">
            <a:off x="5642168" y="3164644"/>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V="1">
            <a:off x="5149802" y="2711420"/>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椭圆 91"/>
          <p:cNvSpPr/>
          <p:nvPr/>
        </p:nvSpPr>
        <p:spPr>
          <a:xfrm flipV="1">
            <a:off x="5408257" y="2646250"/>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椭圆 92"/>
          <p:cNvSpPr/>
          <p:nvPr/>
        </p:nvSpPr>
        <p:spPr>
          <a:xfrm flipV="1">
            <a:off x="5385397" y="3214454"/>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4" name="椭圆 93"/>
          <p:cNvSpPr/>
          <p:nvPr/>
        </p:nvSpPr>
        <p:spPr>
          <a:xfrm flipV="1">
            <a:off x="5653511" y="3269447"/>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5" name="椭圆 94"/>
          <p:cNvSpPr/>
          <p:nvPr/>
        </p:nvSpPr>
        <p:spPr>
          <a:xfrm flipV="1">
            <a:off x="6611861" y="3932248"/>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6" name="椭圆 95"/>
          <p:cNvSpPr/>
          <p:nvPr/>
        </p:nvSpPr>
        <p:spPr>
          <a:xfrm flipV="1">
            <a:off x="6276419" y="4171029"/>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7" name="椭圆 96"/>
          <p:cNvSpPr/>
          <p:nvPr/>
        </p:nvSpPr>
        <p:spPr>
          <a:xfrm flipV="1">
            <a:off x="6142165" y="3455643"/>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8" name="椭圆 97"/>
          <p:cNvSpPr/>
          <p:nvPr/>
        </p:nvSpPr>
        <p:spPr>
          <a:xfrm flipV="1">
            <a:off x="5706975" y="4400285"/>
            <a:ext cx="45719" cy="45719"/>
          </a:xfrm>
          <a:prstGeom prst="ellipse">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9" name="椭圆 98"/>
          <p:cNvSpPr/>
          <p:nvPr/>
        </p:nvSpPr>
        <p:spPr>
          <a:xfrm flipV="1">
            <a:off x="5327529" y="2951640"/>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0" name="椭圆 99"/>
          <p:cNvSpPr/>
          <p:nvPr/>
        </p:nvSpPr>
        <p:spPr>
          <a:xfrm flipV="1">
            <a:off x="4680369" y="3338543"/>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1" name="椭圆 100"/>
          <p:cNvSpPr/>
          <p:nvPr/>
        </p:nvSpPr>
        <p:spPr>
          <a:xfrm flipV="1">
            <a:off x="4582545" y="349907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2" name="椭圆 101"/>
          <p:cNvSpPr/>
          <p:nvPr/>
        </p:nvSpPr>
        <p:spPr>
          <a:xfrm flipV="1">
            <a:off x="5796868" y="2873001"/>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3" name="椭圆 102"/>
          <p:cNvSpPr/>
          <p:nvPr/>
        </p:nvSpPr>
        <p:spPr>
          <a:xfrm flipV="1">
            <a:off x="4956500" y="4185791"/>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4" name="椭圆 103"/>
          <p:cNvSpPr/>
          <p:nvPr/>
        </p:nvSpPr>
        <p:spPr>
          <a:xfrm flipV="1">
            <a:off x="4788834" y="3048621"/>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5" name="椭圆 104"/>
          <p:cNvSpPr/>
          <p:nvPr/>
        </p:nvSpPr>
        <p:spPr>
          <a:xfrm flipV="1">
            <a:off x="6429805" y="313846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6650428" y="308067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flipV="1">
            <a:off x="6230700" y="281449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V="1">
            <a:off x="6402060" y="258683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V="1">
            <a:off x="5997351" y="301224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a:stCxn id="97" idx="6"/>
          </p:cNvCxnSpPr>
          <p:nvPr/>
        </p:nvCxnSpPr>
        <p:spPr>
          <a:xfrm flipH="1" flipV="1">
            <a:off x="4864969" y="3472935"/>
            <a:ext cx="1322915" cy="556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81" idx="2"/>
          </p:cNvCxnSpPr>
          <p:nvPr/>
        </p:nvCxnSpPr>
        <p:spPr>
          <a:xfrm>
            <a:off x="5071338" y="3233291"/>
            <a:ext cx="0" cy="4075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87" idx="3"/>
          </p:cNvCxnSpPr>
          <p:nvPr/>
        </p:nvCxnSpPr>
        <p:spPr>
          <a:xfrm flipV="1">
            <a:off x="5598583" y="2773244"/>
            <a:ext cx="777135" cy="89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7" idx="6"/>
          </p:cNvCxnSpPr>
          <p:nvPr/>
        </p:nvCxnSpPr>
        <p:spPr>
          <a:xfrm flipH="1" flipV="1">
            <a:off x="6187883" y="2641359"/>
            <a:ext cx="1" cy="837143"/>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4" name="文本框 133"/>
              <p:cNvSpPr txBox="1"/>
              <p:nvPr/>
            </p:nvSpPr>
            <p:spPr>
              <a:xfrm>
                <a:off x="5031018" y="3482049"/>
                <a:ext cx="1391398" cy="369332"/>
              </a:xfrm>
              <a:prstGeom prst="rect">
                <a:avLst/>
              </a:prstGeom>
              <a:noFill/>
            </p:spPr>
            <p:txBody>
              <a:bodyPr wrap="square">
                <a:spAutoFit/>
              </a:bodyPr>
              <a:lstStyle/>
              <a:p>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𝑚𝑖𝑛</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kern="100">
                            <a:latin typeface="Cambria Math" panose="02040503050406030204" pitchFamily="18" charset="0"/>
                            <a:cs typeface="Times New Roman" panose="02020603050405020304" pitchFamily="18" charset="0"/>
                          </a:rPr>
                          <m:t>𝑚𝑖𝑛</m:t>
                        </m:r>
                      </m:sub>
                    </m:sSub>
                  </m:oMath>
                </a14:m>
                <a:r>
                  <a:rPr lang="en-US" altLang="zh-CN" dirty="0"/>
                  <a:t>)</a:t>
                </a:r>
                <a:endParaRPr lang="zh-CN" altLang="en-US" dirty="0"/>
              </a:p>
            </p:txBody>
          </p:sp>
        </mc:Choice>
        <mc:Fallback>
          <p:sp>
            <p:nvSpPr>
              <p:cNvPr id="134" name="文本框 133"/>
              <p:cNvSpPr txBox="1">
                <a:spLocks noRot="1" noChangeAspect="1" noMove="1" noResize="1" noEditPoints="1" noAdjustHandles="1" noChangeArrowheads="1" noChangeShapeType="1" noTextEdit="1"/>
              </p:cNvSpPr>
              <p:nvPr/>
            </p:nvSpPr>
            <p:spPr>
              <a:xfrm>
                <a:off x="5031018" y="3482049"/>
                <a:ext cx="1391398" cy="369332"/>
              </a:xfrm>
              <a:prstGeom prst="rect">
                <a:avLst/>
              </a:prstGeom>
              <a:blipFill rotWithShape="1">
                <a:blip r:embed="rId3"/>
                <a:stretch>
                  <a:fillRect l="-39" t="-93" r="2"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5" name="文本框 134"/>
              <p:cNvSpPr txBox="1"/>
              <p:nvPr/>
            </p:nvSpPr>
            <p:spPr>
              <a:xfrm>
                <a:off x="6135340" y="2452474"/>
                <a:ext cx="1391398" cy="369332"/>
              </a:xfrm>
              <a:prstGeom prst="rect">
                <a:avLst/>
              </a:prstGeom>
              <a:noFill/>
            </p:spPr>
            <p:txBody>
              <a:bodyPr wrap="square">
                <a:spAutoFit/>
              </a:bodyPr>
              <a:lstStyle/>
              <a:p>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𝑚𝑎𝑥</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kern="100">
                            <a:latin typeface="Cambria Math" panose="02040503050406030204" pitchFamily="18" charset="0"/>
                            <a:cs typeface="Times New Roman" panose="02020603050405020304" pitchFamily="18" charset="0"/>
                          </a:rPr>
                          <m:t>𝑚</m:t>
                        </m:r>
                        <m:r>
                          <a:rPr lang="en-US" altLang="zh-CN" b="0" i="1" kern="100" smtClean="0">
                            <a:latin typeface="Cambria Math" panose="02040503050406030204" pitchFamily="18" charset="0"/>
                            <a:cs typeface="Times New Roman" panose="02020603050405020304" pitchFamily="18" charset="0"/>
                          </a:rPr>
                          <m:t>𝑎𝑥</m:t>
                        </m:r>
                      </m:sub>
                    </m:sSub>
                  </m:oMath>
                </a14:m>
                <a:r>
                  <a:rPr lang="en-US" altLang="zh-CN" dirty="0"/>
                  <a:t>)</a:t>
                </a:r>
                <a:endParaRPr lang="zh-CN" altLang="en-US" dirty="0"/>
              </a:p>
            </p:txBody>
          </p:sp>
        </mc:Choice>
        <mc:Fallback>
          <p:sp>
            <p:nvSpPr>
              <p:cNvPr id="135" name="文本框 134"/>
              <p:cNvSpPr txBox="1">
                <a:spLocks noRot="1" noChangeAspect="1" noMove="1" noResize="1" noEditPoints="1" noAdjustHandles="1" noChangeArrowheads="1" noChangeShapeType="1" noTextEdit="1"/>
              </p:cNvSpPr>
              <p:nvPr/>
            </p:nvSpPr>
            <p:spPr>
              <a:xfrm>
                <a:off x="6135340" y="2452474"/>
                <a:ext cx="1391398" cy="369332"/>
              </a:xfrm>
              <a:prstGeom prst="rect">
                <a:avLst/>
              </a:prstGeom>
              <a:blipFill rotWithShape="1">
                <a:blip r:embed="rId4"/>
                <a:stretch>
                  <a:fillRect l="-43" t="-28" r="6" b="136"/>
                </a:stretch>
              </a:blipFill>
            </p:spPr>
            <p:txBody>
              <a:bodyPr/>
              <a:lstStyle/>
              <a:p>
                <a:r>
                  <a:rPr lang="zh-CN" altLang="en-US">
                    <a:noFill/>
                  </a:rPr>
                  <a:t> </a:t>
                </a:r>
              </a:p>
            </p:txBody>
          </p:sp>
        </mc:Fallback>
      </mc:AlternateContent>
      <p:cxnSp>
        <p:nvCxnSpPr>
          <p:cNvPr id="114" name="直接箭头连接符 113"/>
          <p:cNvCxnSpPr/>
          <p:nvPr/>
        </p:nvCxnSpPr>
        <p:spPr>
          <a:xfrm flipH="1" flipV="1">
            <a:off x="1232107" y="3505963"/>
            <a:ext cx="411677" cy="433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接箭头连接符 114"/>
          <p:cNvCxnSpPr/>
          <p:nvPr/>
        </p:nvCxnSpPr>
        <p:spPr>
          <a:xfrm>
            <a:off x="383356" y="4686815"/>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flipH="1" flipV="1">
            <a:off x="373929" y="1651384"/>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8" name="文本框 117"/>
              <p:cNvSpPr txBox="1"/>
              <p:nvPr/>
            </p:nvSpPr>
            <p:spPr>
              <a:xfrm>
                <a:off x="4085507" y="4635761"/>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118" name="文本框 117"/>
              <p:cNvSpPr txBox="1">
                <a:spLocks noRot="1" noChangeAspect="1" noMove="1" noResize="1" noEditPoints="1" noAdjustHandles="1" noChangeArrowheads="1" noChangeShapeType="1" noTextEdit="1"/>
              </p:cNvSpPr>
              <p:nvPr/>
            </p:nvSpPr>
            <p:spPr>
              <a:xfrm>
                <a:off x="4085507" y="4635761"/>
                <a:ext cx="192938" cy="276999"/>
              </a:xfrm>
              <a:prstGeom prst="rect">
                <a:avLst/>
              </a:prstGeom>
              <a:blipFill rotWithShape="1">
                <a:blip r:embed="rId1"/>
                <a:stretch>
                  <a:fillRect l="-286" t="-94" r="233"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文本框 118"/>
              <p:cNvSpPr txBox="1"/>
              <p:nvPr/>
            </p:nvSpPr>
            <p:spPr>
              <a:xfrm>
                <a:off x="72252" y="1598903"/>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19" name="文本框 118"/>
              <p:cNvSpPr txBox="1">
                <a:spLocks noRot="1" noChangeAspect="1" noMove="1" noResize="1" noEditPoints="1" noAdjustHandles="1" noChangeArrowheads="1" noChangeShapeType="1" noTextEdit="1"/>
              </p:cNvSpPr>
              <p:nvPr/>
            </p:nvSpPr>
            <p:spPr>
              <a:xfrm>
                <a:off x="72252" y="1598903"/>
                <a:ext cx="196336" cy="276999"/>
              </a:xfrm>
              <a:prstGeom prst="rect">
                <a:avLst/>
              </a:prstGeom>
              <a:blipFill rotWithShape="1">
                <a:blip r:embed="rId2"/>
                <a:stretch>
                  <a:fillRect l="-253" t="-219" r="315" b="40"/>
                </a:stretch>
              </a:blipFill>
            </p:spPr>
            <p:txBody>
              <a:bodyPr/>
              <a:lstStyle/>
              <a:p>
                <a:r>
                  <a:rPr lang="zh-CN" altLang="en-US">
                    <a:noFill/>
                  </a:rPr>
                  <a:t> </a:t>
                </a:r>
              </a:p>
            </p:txBody>
          </p:sp>
        </mc:Fallback>
      </mc:AlternateContent>
      <p:sp>
        <p:nvSpPr>
          <p:cNvPr id="120" name="椭圆 119"/>
          <p:cNvSpPr/>
          <p:nvPr/>
        </p:nvSpPr>
        <p:spPr>
          <a:xfrm>
            <a:off x="1466500" y="3742418"/>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endParaRPr>
          </a:p>
        </p:txBody>
      </p:sp>
      <p:cxnSp>
        <p:nvCxnSpPr>
          <p:cNvPr id="121" name="直接箭头连接符 120"/>
          <p:cNvCxnSpPr>
            <a:stCxn id="120" idx="7"/>
          </p:cNvCxnSpPr>
          <p:nvPr/>
        </p:nvCxnSpPr>
        <p:spPr>
          <a:xfrm flipV="1">
            <a:off x="1744742" y="3459685"/>
            <a:ext cx="290754" cy="329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3" name="文本框 122"/>
              <p:cNvSpPr txBox="1"/>
              <p:nvPr/>
            </p:nvSpPr>
            <p:spPr>
              <a:xfrm>
                <a:off x="1524368" y="3617182"/>
                <a:ext cx="107123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123" name="文本框 122"/>
              <p:cNvSpPr txBox="1">
                <a:spLocks noRot="1" noChangeAspect="1" noMove="1" noResize="1" noEditPoints="1" noAdjustHandles="1" noChangeArrowheads="1" noChangeShapeType="1" noTextEdit="1"/>
              </p:cNvSpPr>
              <p:nvPr/>
            </p:nvSpPr>
            <p:spPr>
              <a:xfrm>
                <a:off x="1524368" y="3617182"/>
                <a:ext cx="1071233" cy="381515"/>
              </a:xfrm>
              <a:prstGeom prst="rect">
                <a:avLst/>
              </a:prstGeom>
              <a:blipFill rotWithShape="1">
                <a:blip r:embed="rId5"/>
                <a:stretch>
                  <a:fillRect l="-34" t="-58" r="3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 name="文本框 123"/>
              <p:cNvSpPr txBox="1"/>
              <p:nvPr/>
            </p:nvSpPr>
            <p:spPr>
              <a:xfrm>
                <a:off x="895320" y="3475584"/>
                <a:ext cx="417352"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124" name="文本框 123"/>
              <p:cNvSpPr txBox="1">
                <a:spLocks noRot="1" noChangeAspect="1" noMove="1" noResize="1" noEditPoints="1" noAdjustHandles="1" noChangeArrowheads="1" noChangeShapeType="1" noTextEdit="1"/>
              </p:cNvSpPr>
              <p:nvPr/>
            </p:nvSpPr>
            <p:spPr>
              <a:xfrm>
                <a:off x="895320" y="3475584"/>
                <a:ext cx="417352" cy="381515"/>
              </a:xfrm>
              <a:prstGeom prst="rect">
                <a:avLst/>
              </a:prstGeom>
              <a:blipFill rotWithShape="1">
                <a:blip r:embed="rId6"/>
                <a:stretch>
                  <a:fillRect l="-145" t="-60" r="30" b="29"/>
                </a:stretch>
              </a:blipFill>
            </p:spPr>
            <p:txBody>
              <a:bodyPr/>
              <a:lstStyle/>
              <a:p>
                <a:r>
                  <a:rPr lang="zh-CN" altLang="en-US">
                    <a:noFill/>
                  </a:rPr>
                  <a:t> </a:t>
                </a:r>
              </a:p>
            </p:txBody>
          </p:sp>
        </mc:Fallback>
      </mc:AlternateContent>
      <p:sp>
        <p:nvSpPr>
          <p:cNvPr id="125" name="椭圆 124"/>
          <p:cNvSpPr/>
          <p:nvPr/>
        </p:nvSpPr>
        <p:spPr>
          <a:xfrm flipV="1">
            <a:off x="1443640" y="2369549"/>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flipV="1">
            <a:off x="2523056" y="359511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V="1">
            <a:off x="2228591" y="323731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2774442" y="415150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flipV="1">
            <a:off x="1164589" y="3210432"/>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V="1">
            <a:off x="2695813" y="239389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V="1">
            <a:off x="1583019" y="301224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V="1">
            <a:off x="1318555" y="2757139"/>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V="1">
            <a:off x="2411614" y="395510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rot="21170305" flipV="1">
            <a:off x="1987677" y="3250895"/>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rot="21170305" flipV="1">
            <a:off x="1687028" y="2765301"/>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0" name="椭圆 139"/>
          <p:cNvSpPr/>
          <p:nvPr/>
        </p:nvSpPr>
        <p:spPr>
          <a:xfrm rot="21170305" flipV="1">
            <a:off x="2313785" y="446868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V="1">
            <a:off x="1004032" y="2860217"/>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2" name="椭圆 141"/>
          <p:cNvSpPr/>
          <p:nvPr/>
        </p:nvSpPr>
        <p:spPr>
          <a:xfrm flipV="1">
            <a:off x="1735419" y="3164644"/>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flipV="1">
            <a:off x="1243053" y="2711420"/>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4" name="椭圆 143"/>
          <p:cNvSpPr/>
          <p:nvPr/>
        </p:nvSpPr>
        <p:spPr>
          <a:xfrm flipV="1">
            <a:off x="1501508" y="2646250"/>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5" name="椭圆 144"/>
          <p:cNvSpPr/>
          <p:nvPr/>
        </p:nvSpPr>
        <p:spPr>
          <a:xfrm flipV="1">
            <a:off x="1478648" y="3214454"/>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6" name="椭圆 145"/>
          <p:cNvSpPr/>
          <p:nvPr/>
        </p:nvSpPr>
        <p:spPr>
          <a:xfrm flipV="1">
            <a:off x="1746762" y="3269447"/>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7" name="椭圆 146"/>
          <p:cNvSpPr/>
          <p:nvPr/>
        </p:nvSpPr>
        <p:spPr>
          <a:xfrm flipV="1">
            <a:off x="2705112" y="3932248"/>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8" name="椭圆 147"/>
          <p:cNvSpPr/>
          <p:nvPr/>
        </p:nvSpPr>
        <p:spPr>
          <a:xfrm flipV="1">
            <a:off x="2369670" y="4171029"/>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9" name="椭圆 148"/>
          <p:cNvSpPr/>
          <p:nvPr/>
        </p:nvSpPr>
        <p:spPr>
          <a:xfrm flipV="1">
            <a:off x="2235416" y="3455643"/>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0" name="椭圆 149"/>
          <p:cNvSpPr/>
          <p:nvPr/>
        </p:nvSpPr>
        <p:spPr>
          <a:xfrm flipV="1">
            <a:off x="1800226" y="4400285"/>
            <a:ext cx="45719" cy="45719"/>
          </a:xfrm>
          <a:prstGeom prst="ellipse">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1" name="椭圆 150"/>
          <p:cNvSpPr/>
          <p:nvPr/>
        </p:nvSpPr>
        <p:spPr>
          <a:xfrm flipV="1">
            <a:off x="1420780" y="2951640"/>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2" name="椭圆 151"/>
          <p:cNvSpPr/>
          <p:nvPr/>
        </p:nvSpPr>
        <p:spPr>
          <a:xfrm flipV="1">
            <a:off x="773620" y="3338543"/>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3" name="椭圆 152"/>
          <p:cNvSpPr/>
          <p:nvPr/>
        </p:nvSpPr>
        <p:spPr>
          <a:xfrm flipV="1">
            <a:off x="675796" y="349907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4" name="椭圆 153"/>
          <p:cNvSpPr/>
          <p:nvPr/>
        </p:nvSpPr>
        <p:spPr>
          <a:xfrm flipV="1">
            <a:off x="1890119" y="2873001"/>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5" name="椭圆 154"/>
          <p:cNvSpPr/>
          <p:nvPr/>
        </p:nvSpPr>
        <p:spPr>
          <a:xfrm flipV="1">
            <a:off x="1049751" y="4185791"/>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6" name="椭圆 155"/>
          <p:cNvSpPr/>
          <p:nvPr/>
        </p:nvSpPr>
        <p:spPr>
          <a:xfrm flipV="1">
            <a:off x="882085" y="3048621"/>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7" name="椭圆 156"/>
          <p:cNvSpPr/>
          <p:nvPr/>
        </p:nvSpPr>
        <p:spPr>
          <a:xfrm flipV="1">
            <a:off x="2523056" y="313846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2743679" y="308067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flipV="1">
            <a:off x="2323951" y="281449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V="1">
            <a:off x="2495311" y="258683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V="1">
            <a:off x="2090602" y="301224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8724439" y="2495228"/>
            <a:ext cx="1771533" cy="1328984"/>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箭头连接符 162"/>
          <p:cNvCxnSpPr/>
          <p:nvPr/>
        </p:nvCxnSpPr>
        <p:spPr>
          <a:xfrm>
            <a:off x="8261895" y="4729569"/>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H="1" flipV="1">
            <a:off x="8252468" y="1694138"/>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5" name="文本框 164"/>
              <p:cNvSpPr txBox="1"/>
              <p:nvPr/>
            </p:nvSpPr>
            <p:spPr>
              <a:xfrm>
                <a:off x="11964046" y="4678515"/>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165" name="文本框 164"/>
              <p:cNvSpPr txBox="1">
                <a:spLocks noRot="1" noChangeAspect="1" noMove="1" noResize="1" noEditPoints="1" noAdjustHandles="1" noChangeArrowheads="1" noChangeShapeType="1" noTextEdit="1"/>
              </p:cNvSpPr>
              <p:nvPr/>
            </p:nvSpPr>
            <p:spPr>
              <a:xfrm>
                <a:off x="11964046" y="4678515"/>
                <a:ext cx="192938" cy="276999"/>
              </a:xfrm>
              <a:prstGeom prst="rect">
                <a:avLst/>
              </a:prstGeom>
              <a:blipFill rotWithShape="1">
                <a:blip r:embed="rId1"/>
                <a:stretch>
                  <a:fillRect l="-6" t="-170" r="282" b="2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6" name="文本框 165"/>
              <p:cNvSpPr txBox="1"/>
              <p:nvPr/>
            </p:nvSpPr>
            <p:spPr>
              <a:xfrm>
                <a:off x="7924242" y="1641657"/>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66" name="文本框 165"/>
              <p:cNvSpPr txBox="1">
                <a:spLocks noRot="1" noChangeAspect="1" noMove="1" noResize="1" noEditPoints="1" noAdjustHandles="1" noChangeArrowheads="1" noChangeShapeType="1" noTextEdit="1"/>
              </p:cNvSpPr>
              <p:nvPr/>
            </p:nvSpPr>
            <p:spPr>
              <a:xfrm>
                <a:off x="7924242" y="1641657"/>
                <a:ext cx="196336" cy="276999"/>
              </a:xfrm>
              <a:prstGeom prst="rect">
                <a:avLst/>
              </a:prstGeom>
              <a:blipFill rotWithShape="1">
                <a:blip r:embed="rId2"/>
                <a:stretch>
                  <a:fillRect l="-39" t="-66" r="101" b="116"/>
                </a:stretch>
              </a:blipFill>
            </p:spPr>
            <p:txBody>
              <a:bodyPr/>
              <a:lstStyle/>
              <a:p>
                <a:r>
                  <a:rPr lang="zh-CN" altLang="en-US">
                    <a:noFill/>
                  </a:rPr>
                  <a:t> </a:t>
                </a:r>
              </a:p>
            </p:txBody>
          </p:sp>
        </mc:Fallback>
      </mc:AlternateContent>
      <p:sp>
        <p:nvSpPr>
          <p:cNvPr id="167" name="椭圆 166"/>
          <p:cNvSpPr/>
          <p:nvPr/>
        </p:nvSpPr>
        <p:spPr>
          <a:xfrm flipV="1">
            <a:off x="9322179" y="241230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V="1">
            <a:off x="10401595" y="363786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V="1">
            <a:off x="10107130" y="328006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10652981" y="419426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flipV="1">
            <a:off x="9043128" y="3253186"/>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V="1">
            <a:off x="10574352" y="2436645"/>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V="1">
            <a:off x="9461558" y="3054998"/>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9197094" y="2799893"/>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flipV="1">
            <a:off x="10290153" y="399786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21170305" flipV="1">
            <a:off x="9866216" y="3293649"/>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rot="21170305" flipV="1">
            <a:off x="9565567" y="2808055"/>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8" name="椭圆 177"/>
          <p:cNvSpPr/>
          <p:nvPr/>
        </p:nvSpPr>
        <p:spPr>
          <a:xfrm rot="21170305" flipV="1">
            <a:off x="10192324" y="451143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flipV="1">
            <a:off x="8882571" y="2902971"/>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0" name="椭圆 179"/>
          <p:cNvSpPr/>
          <p:nvPr/>
        </p:nvSpPr>
        <p:spPr>
          <a:xfrm flipV="1">
            <a:off x="9613958" y="3207398"/>
            <a:ext cx="45719" cy="45719"/>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V="1">
            <a:off x="9121592" y="2754174"/>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2" name="椭圆 181"/>
          <p:cNvSpPr/>
          <p:nvPr/>
        </p:nvSpPr>
        <p:spPr>
          <a:xfrm flipV="1">
            <a:off x="9380047" y="2689004"/>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3" name="椭圆 182"/>
          <p:cNvSpPr/>
          <p:nvPr/>
        </p:nvSpPr>
        <p:spPr>
          <a:xfrm flipV="1">
            <a:off x="9357187" y="3257208"/>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4" name="椭圆 183"/>
          <p:cNvSpPr/>
          <p:nvPr/>
        </p:nvSpPr>
        <p:spPr>
          <a:xfrm flipV="1">
            <a:off x="9625301" y="3312201"/>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5" name="椭圆 184"/>
          <p:cNvSpPr/>
          <p:nvPr/>
        </p:nvSpPr>
        <p:spPr>
          <a:xfrm flipV="1">
            <a:off x="10583651" y="3975002"/>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6" name="椭圆 185"/>
          <p:cNvSpPr/>
          <p:nvPr/>
        </p:nvSpPr>
        <p:spPr>
          <a:xfrm flipV="1">
            <a:off x="10248209" y="4213783"/>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7" name="椭圆 186"/>
          <p:cNvSpPr/>
          <p:nvPr/>
        </p:nvSpPr>
        <p:spPr>
          <a:xfrm flipV="1">
            <a:off x="10113955" y="3498397"/>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8" name="椭圆 187"/>
          <p:cNvSpPr/>
          <p:nvPr/>
        </p:nvSpPr>
        <p:spPr>
          <a:xfrm flipV="1">
            <a:off x="9678765" y="4443039"/>
            <a:ext cx="45719" cy="45719"/>
          </a:xfrm>
          <a:prstGeom prst="ellipse">
            <a:avLst/>
          </a:prstGeom>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9" name="椭圆 188"/>
          <p:cNvSpPr/>
          <p:nvPr/>
        </p:nvSpPr>
        <p:spPr>
          <a:xfrm flipV="1">
            <a:off x="9299319" y="2994394"/>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0" name="椭圆 189"/>
          <p:cNvSpPr/>
          <p:nvPr/>
        </p:nvSpPr>
        <p:spPr>
          <a:xfrm flipV="1">
            <a:off x="8652159" y="3381297"/>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1" name="椭圆 190"/>
          <p:cNvSpPr/>
          <p:nvPr/>
        </p:nvSpPr>
        <p:spPr>
          <a:xfrm flipV="1">
            <a:off x="8554335" y="354182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2" name="椭圆 191"/>
          <p:cNvSpPr/>
          <p:nvPr/>
        </p:nvSpPr>
        <p:spPr>
          <a:xfrm flipV="1">
            <a:off x="9768658" y="2915755"/>
            <a:ext cx="45719" cy="45719"/>
          </a:xfrm>
          <a:prstGeom prst="ellipse">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3" name="椭圆 192"/>
          <p:cNvSpPr/>
          <p:nvPr/>
        </p:nvSpPr>
        <p:spPr>
          <a:xfrm flipV="1">
            <a:off x="8928290" y="4228545"/>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4" name="椭圆 193"/>
          <p:cNvSpPr/>
          <p:nvPr/>
        </p:nvSpPr>
        <p:spPr>
          <a:xfrm flipV="1">
            <a:off x="8760624" y="3091375"/>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5" name="椭圆 194"/>
          <p:cNvSpPr/>
          <p:nvPr/>
        </p:nvSpPr>
        <p:spPr>
          <a:xfrm flipV="1">
            <a:off x="10401595" y="318121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V="1">
            <a:off x="10622218" y="312342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V="1">
            <a:off x="10202490" y="285725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10373850" y="2629586"/>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flipV="1">
            <a:off x="9969141" y="305499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stCxn id="187" idx="6"/>
          </p:cNvCxnSpPr>
          <p:nvPr/>
        </p:nvCxnSpPr>
        <p:spPr>
          <a:xfrm flipH="1" flipV="1">
            <a:off x="8836759" y="3515689"/>
            <a:ext cx="1322915" cy="556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71" idx="2"/>
          </p:cNvCxnSpPr>
          <p:nvPr/>
        </p:nvCxnSpPr>
        <p:spPr>
          <a:xfrm>
            <a:off x="9043128" y="3276045"/>
            <a:ext cx="0" cy="4075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77" idx="3"/>
          </p:cNvCxnSpPr>
          <p:nvPr/>
        </p:nvCxnSpPr>
        <p:spPr>
          <a:xfrm flipV="1">
            <a:off x="9570373" y="2815998"/>
            <a:ext cx="777135" cy="89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87" idx="6"/>
          </p:cNvCxnSpPr>
          <p:nvPr/>
        </p:nvCxnSpPr>
        <p:spPr>
          <a:xfrm flipH="1" flipV="1">
            <a:off x="10159673" y="2684113"/>
            <a:ext cx="1" cy="837143"/>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9" name="文本框 208"/>
              <p:cNvSpPr txBox="1"/>
              <p:nvPr/>
            </p:nvSpPr>
            <p:spPr>
              <a:xfrm>
                <a:off x="373929" y="917780"/>
                <a:ext cx="10961627" cy="460375"/>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Step 1 : E</a:t>
                </a:r>
                <a:r>
                  <a:rPr lang="en-US"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xtract the points </a:t>
                </a:r>
                <a:r>
                  <a:rPr lang="en-US" altLang="zh-CN" sz="2400" kern="100">
                    <a:solidFill>
                      <a:schemeClr val="accent2">
                        <a:lumMod val="75000"/>
                      </a:schemeClr>
                    </a:solidFill>
                    <a:effectLst/>
                    <a:latin typeface="Calibri" panose="020F0502020204030204" charset="0"/>
                    <a:ea typeface="等线" panose="02010600030101010101" pitchFamily="2" charset="-122"/>
                    <a:cs typeface="Calibri" panose="020F0502020204030204" charset="0"/>
                  </a:rPr>
                  <a:t>surrounding </a:t>
                </a:r>
                <a:r>
                  <a:rPr lang="en-US" altLang="zh-CN" sz="2400">
                    <a:solidFill>
                      <a:schemeClr val="accent2">
                        <a:lumMod val="75000"/>
                      </a:schemeClr>
                    </a:solidFill>
                    <a:latin typeface="Calibri" panose="020F0502020204030204" charset="0"/>
                    <a:cs typeface="Calibri" panose="020F0502020204030204" charset="0"/>
                  </a:rPr>
                  <a:t>the </a:t>
                </a:r>
                <a14:m>
                  <m:oMath xmlns:m="http://schemas.openxmlformats.org/officeDocument/2006/math">
                    <m:sSub>
                      <m:sSubPr>
                        <m:ctrlPr>
                          <a:rPr lang="zh-CN" altLang="zh-CN" sz="2400" i="1" kern="100">
                            <a:solidFill>
                              <a:schemeClr val="accent2">
                                <a:lumMod val="7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accent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𝑘</m:t>
                        </m:r>
                      </m:e>
                      <m:sub>
                        <m:r>
                          <a:rPr lang="en-US" altLang="zh-CN" sz="2400" i="1" kern="100">
                            <a:solidFill>
                              <a:schemeClr val="accent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𝑡ℎ</m:t>
                        </m:r>
                      </m:sub>
                    </m:sSub>
                  </m:oMath>
                </a14:m>
                <a:r>
                  <a:rPr lang="en-US"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 pose.</a:t>
                </a:r>
                <a:endParaRPr lang="zh-CN"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mc:Choice>
        <mc:Fallback>
          <p:sp>
            <p:nvSpPr>
              <p:cNvPr id="209" name="文本框 208"/>
              <p:cNvSpPr txBox="1">
                <a:spLocks noRot="1" noChangeAspect="1" noMove="1" noResize="1" noEditPoints="1" noAdjustHandles="1" noChangeArrowheads="1" noChangeShapeType="1" noTextEdit="1"/>
              </p:cNvSpPr>
              <p:nvPr/>
            </p:nvSpPr>
            <p:spPr>
              <a:xfrm>
                <a:off x="373929" y="917780"/>
                <a:ext cx="10961627" cy="460375"/>
              </a:xfrm>
              <a:prstGeom prst="rect">
                <a:avLst/>
              </a:prstGeom>
              <a:blipFill rotWithShape="1">
                <a:blip r:embed="rId7"/>
                <a:stretch>
                  <a:fillRect l="-5" t="-45" r="2" b="45"/>
                </a:stretch>
              </a:blipFill>
            </p:spPr>
            <p:txBody>
              <a:bodyPr/>
              <a:lstStyle/>
              <a:p>
                <a:r>
                  <a:rPr lang="zh-CN" altLang="en-US">
                    <a:noFill/>
                  </a:rPr>
                  <a:t> </a:t>
                </a:r>
              </a:p>
            </p:txBody>
          </p:sp>
        </mc:Fallback>
      </mc:AlternateContent>
      <p:sp>
        <p:nvSpPr>
          <p:cNvPr id="200" name="文本框 199"/>
          <p:cNvSpPr txBox="1"/>
          <p:nvPr/>
        </p:nvSpPr>
        <p:spPr>
          <a:xfrm>
            <a:off x="8577194" y="2040474"/>
            <a:ext cx="2226540" cy="369332"/>
          </a:xfrm>
          <a:prstGeom prst="rect">
            <a:avLst/>
          </a:prstGeom>
          <a:noFill/>
        </p:spPr>
        <p:txBody>
          <a:bodyPr wrap="square">
            <a:spAutoFit/>
          </a:bodyPr>
          <a:lstStyle/>
          <a:p>
            <a:r>
              <a:rPr lang="en-US" altLang="zh-CN" sz="1800" kern="100" dirty="0">
                <a:effectLst/>
                <a:latin typeface="Calibri" panose="020F0502020204030204" charset="0"/>
                <a:ea typeface="等线" panose="02010600030101010101" pitchFamily="2" charset="-122"/>
                <a:cs typeface="Calibri" panose="020F0502020204030204" charset="0"/>
              </a:rPr>
              <a:t>extracted point set</a:t>
            </a:r>
            <a:endParaRPr lang="zh-CN" altLang="en-US" dirty="0"/>
          </a:p>
        </p:txBody>
      </p:sp>
      <p:sp>
        <p:nvSpPr>
          <p:cNvPr id="201" name="文本框 200"/>
          <p:cNvSpPr txBox="1"/>
          <p:nvPr/>
        </p:nvSpPr>
        <p:spPr>
          <a:xfrm>
            <a:off x="832449" y="4755902"/>
            <a:ext cx="3158329" cy="830997"/>
          </a:xfrm>
          <a:prstGeom prst="rect">
            <a:avLst/>
          </a:prstGeom>
          <a:noFill/>
        </p:spPr>
        <p:txBody>
          <a:bodyPr wrap="square" rtlCol="0">
            <a:spAutoFit/>
          </a:bodyPr>
          <a:lstStyle/>
          <a:p>
            <a:r>
              <a:rPr lang="en-US" altLang="zh-CN" sz="2400" dirty="0">
                <a:solidFill>
                  <a:schemeClr val="accent2">
                    <a:lumMod val="75000"/>
                  </a:schemeClr>
                </a:solidFill>
              </a:rPr>
              <a:t>Coordinate system transformation</a:t>
            </a:r>
            <a:endParaRPr lang="zh-CN"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mc:AlternateContent xmlns:mc="http://schemas.openxmlformats.org/markup-compatibility/2006">
        <mc:Choice xmlns:a14="http://schemas.microsoft.com/office/drawing/2010/main" Requires="a14">
          <p:sp>
            <p:nvSpPr>
              <p:cNvPr id="202" name="文本框 201"/>
              <p:cNvSpPr txBox="1"/>
              <p:nvPr/>
            </p:nvSpPr>
            <p:spPr>
              <a:xfrm>
                <a:off x="4562433" y="4774080"/>
                <a:ext cx="3511860" cy="1200329"/>
              </a:xfrm>
              <a:prstGeom prst="rect">
                <a:avLst/>
              </a:prstGeom>
              <a:noFill/>
            </p:spPr>
            <p:txBody>
              <a:bodyPr wrap="square" rtlCol="0">
                <a:spAutoFit/>
              </a:bodyPr>
              <a:lstStyle/>
              <a:p>
                <a:r>
                  <a:rPr lang="en-US" altLang="zh-CN" sz="2400" dirty="0">
                    <a:solidFill>
                      <a:schemeClr val="accent2">
                        <a:lumMod val="75000"/>
                      </a:schemeClr>
                    </a:solidFill>
                    <a:latin typeface="Calibri" panose="020F0502020204030204" charset="0"/>
                    <a:cs typeface="Calibri" panose="020F0502020204030204" charset="0"/>
                  </a:rPr>
                  <a:t>F</a:t>
                </a:r>
                <a:r>
                  <a:rPr lang="en-US" altLang="zh-CN" sz="2400" dirty="0">
                    <a:solidFill>
                      <a:schemeClr val="accent2">
                        <a:lumMod val="75000"/>
                      </a:schemeClr>
                    </a:solidFill>
                    <a:effectLst/>
                    <a:latin typeface="Calibri" panose="020F0502020204030204" charset="0"/>
                    <a:cs typeface="Calibri" panose="020F0502020204030204" charset="0"/>
                  </a:rPr>
                  <a:t>ind the minimum value and the maximum value of the </a:t>
                </a:r>
                <a14:m>
                  <m:oMath xmlns:m="http://schemas.openxmlformats.org/officeDocument/2006/math">
                    <m:sSub>
                      <m:sSubPr>
                        <m:ctrlPr>
                          <a:rPr lang="zh-CN" altLang="zh-CN" sz="24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CN" sz="2400" i="1">
                            <a:solidFill>
                              <a:schemeClr val="accent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𝑘</m:t>
                        </m:r>
                      </m:e>
                      <m:sub>
                        <m:r>
                          <a:rPr lang="en-US" altLang="zh-CN" sz="2400" i="1">
                            <a:solidFill>
                              <a:schemeClr val="accent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𝑡ℎ</m:t>
                        </m:r>
                      </m:sub>
                    </m:sSub>
                  </m:oMath>
                </a14:m>
                <a:r>
                  <a:rPr lang="en-US" altLang="zh-CN" sz="2400" dirty="0">
                    <a:solidFill>
                      <a:schemeClr val="accent2">
                        <a:lumMod val="75000"/>
                      </a:schemeClr>
                    </a:solidFill>
                    <a:effectLst/>
                    <a:latin typeface="Calibri" panose="020F0502020204030204" charset="0"/>
                    <a:cs typeface="Calibri" panose="020F0502020204030204" charset="0"/>
                  </a:rPr>
                  <a:t> scanning data</a:t>
                </a:r>
                <a:endParaRPr lang="zh-CN"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mc:Choice>
        <mc:Fallback>
          <p:sp>
            <p:nvSpPr>
              <p:cNvPr id="202" name="文本框 201"/>
              <p:cNvSpPr txBox="1">
                <a:spLocks noRot="1" noChangeAspect="1" noMove="1" noResize="1" noEditPoints="1" noAdjustHandles="1" noChangeArrowheads="1" noChangeShapeType="1" noTextEdit="1"/>
              </p:cNvSpPr>
              <p:nvPr/>
            </p:nvSpPr>
            <p:spPr>
              <a:xfrm>
                <a:off x="4562433" y="4774080"/>
                <a:ext cx="3511860" cy="1200329"/>
              </a:xfrm>
              <a:prstGeom prst="rect">
                <a:avLst/>
              </a:prstGeom>
              <a:blipFill rotWithShape="1">
                <a:blip r:embed="rId8"/>
                <a:stretch>
                  <a:fillRect l="-17" t="-12" r="8" b="27"/>
                </a:stretch>
              </a:blipFill>
            </p:spPr>
            <p:txBody>
              <a:bodyPr/>
              <a:lstStyle/>
              <a:p>
                <a:r>
                  <a:rPr lang="zh-CN" altLang="en-US">
                    <a:noFill/>
                  </a:rPr>
                  <a:t> </a:t>
                </a:r>
              </a:p>
            </p:txBody>
          </p:sp>
        </mc:Fallback>
      </mc:AlternateContent>
      <p:sp>
        <p:nvSpPr>
          <p:cNvPr id="203" name="文本框 202"/>
          <p:cNvSpPr txBox="1"/>
          <p:nvPr/>
        </p:nvSpPr>
        <p:spPr>
          <a:xfrm>
            <a:off x="8358281" y="4807235"/>
            <a:ext cx="3274369" cy="830997"/>
          </a:xfrm>
          <a:prstGeom prst="rect">
            <a:avLst/>
          </a:prstGeom>
          <a:noFill/>
        </p:spPr>
        <p:txBody>
          <a:bodyPr wrap="square" rtlCol="0">
            <a:spAutoFit/>
          </a:bodyPr>
          <a:lstStyle/>
          <a:p>
            <a:r>
              <a:rPr lang="en-US" altLang="zh-CN" sz="2400" dirty="0">
                <a:solidFill>
                  <a:schemeClr val="accent2">
                    <a:lumMod val="75000"/>
                  </a:schemeClr>
                </a:solidFill>
              </a:rPr>
              <a:t>Extract a point set based on them</a:t>
            </a:r>
            <a:endParaRPr lang="zh-CN"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Construction of The Grid Map</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209" name="文本框 208"/>
          <p:cNvSpPr txBox="1"/>
          <p:nvPr/>
        </p:nvSpPr>
        <p:spPr>
          <a:xfrm>
            <a:off x="371616" y="908634"/>
            <a:ext cx="10961627" cy="461665"/>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Step 2 : Build the grid map </a:t>
            </a:r>
            <a:r>
              <a:rPr lang="en-US"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 Map of point occurrence &amp; Map of distance </a:t>
            </a:r>
            <a:endParaRPr lang="en-US" altLang="zh-CN" sz="2400" kern="100" dirty="0">
              <a:effectLst/>
              <a:latin typeface="Calibri" panose="020F0502020204030204" charset="0"/>
              <a:ea typeface="等线" panose="02010600030101010101" pitchFamily="2" charset="-122"/>
              <a:cs typeface="Calibri" panose="020F0502020204030204" charset="0"/>
            </a:endParaRPr>
          </a:p>
        </p:txBody>
      </p:sp>
      <p:sp>
        <p:nvSpPr>
          <p:cNvPr id="200" name="矩形 199"/>
          <p:cNvSpPr/>
          <p:nvPr/>
        </p:nvSpPr>
        <p:spPr>
          <a:xfrm>
            <a:off x="1052376" y="2654652"/>
            <a:ext cx="1771533" cy="1328984"/>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976288" y="2686825"/>
            <a:ext cx="1866901" cy="930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箭头连接符 201"/>
          <p:cNvCxnSpPr/>
          <p:nvPr/>
        </p:nvCxnSpPr>
        <p:spPr>
          <a:xfrm>
            <a:off x="589832" y="4888993"/>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nvCxnSpPr>
        <p:spPr>
          <a:xfrm flipH="1" flipV="1">
            <a:off x="580405" y="1853562"/>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8" name="文本框 207"/>
              <p:cNvSpPr txBox="1"/>
              <p:nvPr/>
            </p:nvSpPr>
            <p:spPr>
              <a:xfrm>
                <a:off x="4291983" y="4837939"/>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208" name="文本框 207"/>
              <p:cNvSpPr txBox="1">
                <a:spLocks noRot="1" noChangeAspect="1" noMove="1" noResize="1" noEditPoints="1" noAdjustHandles="1" noChangeArrowheads="1" noChangeShapeType="1" noTextEdit="1"/>
              </p:cNvSpPr>
              <p:nvPr/>
            </p:nvSpPr>
            <p:spPr>
              <a:xfrm>
                <a:off x="4291983" y="4837939"/>
                <a:ext cx="192938" cy="276999"/>
              </a:xfrm>
              <a:prstGeom prst="rect">
                <a:avLst/>
              </a:prstGeom>
              <a:blipFill rotWithShape="1">
                <a:blip r:embed="rId1"/>
                <a:stretch>
                  <a:fillRect l="-9" t="-184" r="286"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0" name="文本框 209"/>
              <p:cNvSpPr txBox="1"/>
              <p:nvPr/>
            </p:nvSpPr>
            <p:spPr>
              <a:xfrm>
                <a:off x="252179" y="1801081"/>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210" name="文本框 209"/>
              <p:cNvSpPr txBox="1">
                <a:spLocks noRot="1" noChangeAspect="1" noMove="1" noResize="1" noEditPoints="1" noAdjustHandles="1" noChangeArrowheads="1" noChangeShapeType="1" noTextEdit="1"/>
              </p:cNvSpPr>
              <p:nvPr/>
            </p:nvSpPr>
            <p:spPr>
              <a:xfrm>
                <a:off x="252179" y="1801081"/>
                <a:ext cx="196336" cy="276999"/>
              </a:xfrm>
              <a:prstGeom prst="rect">
                <a:avLst/>
              </a:prstGeom>
              <a:blipFill rotWithShape="1">
                <a:blip r:embed="rId2"/>
                <a:stretch>
                  <a:fillRect l="-43" t="-80" r="104" b="130"/>
                </a:stretch>
              </a:blipFill>
            </p:spPr>
            <p:txBody>
              <a:bodyPr/>
              <a:lstStyle/>
              <a:p>
                <a:r>
                  <a:rPr lang="zh-CN" altLang="en-US">
                    <a:noFill/>
                  </a:rPr>
                  <a:t> </a:t>
                </a:r>
              </a:p>
            </p:txBody>
          </p:sp>
        </mc:Fallback>
      </mc:AlternateContent>
      <p:sp>
        <p:nvSpPr>
          <p:cNvPr id="211" name="椭圆 210"/>
          <p:cNvSpPr/>
          <p:nvPr/>
        </p:nvSpPr>
        <p:spPr>
          <a:xfrm flipV="1">
            <a:off x="2435067" y="343949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V="1">
            <a:off x="1789495" y="321442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V="1">
            <a:off x="1525031" y="295931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1210508" y="3062395"/>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5" name="椭圆 214"/>
          <p:cNvSpPr/>
          <p:nvPr/>
        </p:nvSpPr>
        <p:spPr>
          <a:xfrm flipV="1">
            <a:off x="1449529" y="2913598"/>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6" name="椭圆 215"/>
          <p:cNvSpPr/>
          <p:nvPr/>
        </p:nvSpPr>
        <p:spPr>
          <a:xfrm flipV="1">
            <a:off x="1707984" y="2848428"/>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7" name="椭圆 216"/>
          <p:cNvSpPr/>
          <p:nvPr/>
        </p:nvSpPr>
        <p:spPr>
          <a:xfrm flipV="1">
            <a:off x="1088561" y="3250799"/>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8" name="椭圆 217"/>
          <p:cNvSpPr/>
          <p:nvPr/>
        </p:nvSpPr>
        <p:spPr>
          <a:xfrm flipV="1">
            <a:off x="2729532" y="334064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V="1">
            <a:off x="2530427" y="3016676"/>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V="1">
            <a:off x="2701787" y="278901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V="1">
            <a:off x="2297078" y="3214421"/>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p:cNvCxnSpPr/>
          <p:nvPr/>
        </p:nvCxnSpPr>
        <p:spPr>
          <a:xfrm flipH="1" flipV="1">
            <a:off x="912754" y="3467078"/>
            <a:ext cx="1558081" cy="278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1088561" y="3182591"/>
            <a:ext cx="0" cy="4075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flipV="1">
            <a:off x="2530427" y="2787618"/>
            <a:ext cx="579427" cy="139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2747506" y="2654652"/>
            <a:ext cx="0" cy="88975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6829093" y="1738789"/>
            <a:ext cx="1870740" cy="936296"/>
            <a:chOff x="1020584" y="3107776"/>
            <a:chExt cx="1870740" cy="936296"/>
          </a:xfrm>
        </p:grpSpPr>
        <p:sp>
          <p:nvSpPr>
            <p:cNvPr id="245" name="矩形 244"/>
            <p:cNvSpPr/>
            <p:nvPr/>
          </p:nvSpPr>
          <p:spPr>
            <a:xfrm>
              <a:off x="1024423" y="3107776"/>
              <a:ext cx="1866901" cy="930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p:nvPr/>
          </p:nvSpPr>
          <p:spPr>
            <a:xfrm flipV="1">
              <a:off x="2470748" y="3867952"/>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p:nvPr/>
          </p:nvSpPr>
          <p:spPr>
            <a:xfrm flipV="1">
              <a:off x="1846440" y="366358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p:nvPr/>
          </p:nvSpPr>
          <p:spPr>
            <a:xfrm flipV="1">
              <a:off x="1603271" y="3350284"/>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p:nvPr/>
          </p:nvSpPr>
          <p:spPr>
            <a:xfrm flipV="1">
              <a:off x="1270434" y="3460486"/>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0" name="椭圆 249"/>
            <p:cNvSpPr/>
            <p:nvPr/>
          </p:nvSpPr>
          <p:spPr>
            <a:xfrm flipV="1">
              <a:off x="1491086" y="3351487"/>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1" name="椭圆 250"/>
            <p:cNvSpPr/>
            <p:nvPr/>
          </p:nvSpPr>
          <p:spPr>
            <a:xfrm flipV="1">
              <a:off x="1732573" y="3239670"/>
              <a:ext cx="45719" cy="45719"/>
            </a:xfrm>
            <a:prstGeom prst="ellipse">
              <a:avLst/>
            </a:prstGeom>
            <a:solidFill>
              <a:schemeClr val="accent2"/>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2" name="椭圆 251"/>
            <p:cNvSpPr/>
            <p:nvPr/>
          </p:nvSpPr>
          <p:spPr>
            <a:xfrm flipV="1">
              <a:off x="1162073" y="3667374"/>
              <a:ext cx="45719" cy="4571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3" name="椭圆 252"/>
            <p:cNvSpPr/>
            <p:nvPr/>
          </p:nvSpPr>
          <p:spPr>
            <a:xfrm flipV="1">
              <a:off x="2818609" y="3764805"/>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flipV="1">
              <a:off x="2593219" y="3459200"/>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p:nvPr/>
          </p:nvSpPr>
          <p:spPr>
            <a:xfrm flipV="1">
              <a:off x="2716577" y="3237887"/>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nvSpPr>
          <p:spPr>
            <a:xfrm flipV="1">
              <a:off x="2336791" y="3661099"/>
              <a:ext cx="45719" cy="4571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7" name="直接连接符 256"/>
            <p:cNvCxnSpPr/>
            <p:nvPr/>
          </p:nvCxnSpPr>
          <p:spPr>
            <a:xfrm>
              <a:off x="1021685" y="3941549"/>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1021685" y="3834393"/>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1021685" y="3739142"/>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1021685" y="3425987"/>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1021685" y="3631262"/>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1021685" y="3529717"/>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1020584" y="3315098"/>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1020584" y="3206840"/>
              <a:ext cx="18669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1132559" y="3109123"/>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1232571"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1345742" y="3109114"/>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1456409"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1567273"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1680246" y="3108492"/>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1807851"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1927897" y="3113254"/>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2046959"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2170784"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2292228"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2423197"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2551784"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2680372" y="3107776"/>
              <a:ext cx="0" cy="93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2792129" y="3107776"/>
              <a:ext cx="0" cy="93081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直接箭头连接符 4"/>
          <p:cNvCxnSpPr/>
          <p:nvPr/>
        </p:nvCxnSpPr>
        <p:spPr>
          <a:xfrm flipV="1">
            <a:off x="3839610" y="2262275"/>
            <a:ext cx="2533764" cy="98852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p:cNvCxnSpPr/>
          <p:nvPr/>
        </p:nvCxnSpPr>
        <p:spPr>
          <a:xfrm flipH="1">
            <a:off x="6472974" y="2804162"/>
            <a:ext cx="1263432" cy="128530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p:cNvCxnSpPr/>
          <p:nvPr/>
        </p:nvCxnSpPr>
        <p:spPr>
          <a:xfrm>
            <a:off x="7736406" y="2811869"/>
            <a:ext cx="1269960" cy="126125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4595459" y="4250347"/>
            <a:ext cx="3415770" cy="1716439"/>
          </a:xfrm>
          <a:prstGeom prst="rect">
            <a:avLst/>
          </a:prstGeom>
        </p:spPr>
      </p:pic>
      <p:pic>
        <p:nvPicPr>
          <p:cNvPr id="15" name="图片 14"/>
          <p:cNvPicPr>
            <a:picLocks noChangeAspect="1"/>
          </p:cNvPicPr>
          <p:nvPr/>
        </p:nvPicPr>
        <p:blipFill>
          <a:blip r:embed="rId4"/>
          <a:stretch>
            <a:fillRect/>
          </a:stretch>
        </p:blipFill>
        <p:spPr>
          <a:xfrm>
            <a:off x="8187072" y="4220957"/>
            <a:ext cx="3489130" cy="1787962"/>
          </a:xfrm>
          <a:prstGeom prst="rect">
            <a:avLst/>
          </a:prstGeom>
        </p:spPr>
      </p:pic>
      <p:sp>
        <p:nvSpPr>
          <p:cNvPr id="67" name="文本框 66"/>
          <p:cNvSpPr txBox="1"/>
          <p:nvPr/>
        </p:nvSpPr>
        <p:spPr>
          <a:xfrm>
            <a:off x="4981837" y="6007496"/>
            <a:ext cx="2891453" cy="400110"/>
          </a:xfrm>
          <a:prstGeom prst="rect">
            <a:avLst/>
          </a:prstGeom>
          <a:noFill/>
        </p:spPr>
        <p:txBody>
          <a:bodyPr wrap="square">
            <a:spAutoFit/>
          </a:bodyPr>
          <a:lstStyle/>
          <a:p>
            <a:r>
              <a:rPr lang="en-US" altLang="zh-CN" sz="20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Map of point occurrence </a:t>
            </a:r>
            <a:endParaRPr lang="zh-CN" altLang="en-US" sz="2000" dirty="0"/>
          </a:p>
        </p:txBody>
      </p:sp>
      <p:sp>
        <p:nvSpPr>
          <p:cNvPr id="69" name="文本框 68"/>
          <p:cNvSpPr txBox="1"/>
          <p:nvPr/>
        </p:nvSpPr>
        <p:spPr>
          <a:xfrm>
            <a:off x="9006366" y="6017040"/>
            <a:ext cx="2093320" cy="400110"/>
          </a:xfrm>
          <a:prstGeom prst="rect">
            <a:avLst/>
          </a:prstGeom>
          <a:noFill/>
        </p:spPr>
        <p:txBody>
          <a:bodyPr wrap="square">
            <a:spAutoFit/>
          </a:bodyPr>
          <a:lstStyle/>
          <a:p>
            <a:r>
              <a:rPr lang="en-US" altLang="zh-CN" sz="20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Map of distance </a:t>
            </a:r>
            <a:endParaRPr lang="zh-CN" altLang="en-US" sz="2000" dirty="0"/>
          </a:p>
        </p:txBody>
      </p:sp>
      <p:sp>
        <p:nvSpPr>
          <p:cNvPr id="68" name="文本框 67"/>
          <p:cNvSpPr txBox="1"/>
          <p:nvPr/>
        </p:nvSpPr>
        <p:spPr>
          <a:xfrm>
            <a:off x="3611138" y="1799953"/>
            <a:ext cx="2891453" cy="707886"/>
          </a:xfrm>
          <a:prstGeom prst="rect">
            <a:avLst/>
          </a:prstGeom>
          <a:noFill/>
        </p:spPr>
        <p:txBody>
          <a:bodyPr wrap="square">
            <a:spAutoFit/>
          </a:bodyPr>
          <a:lstStyle/>
          <a:p>
            <a:r>
              <a:rPr lang="en-US" altLang="zh-CN" sz="2000" kern="100" dirty="0">
                <a:effectLst/>
                <a:latin typeface="Calibri" panose="020F0502020204030204" charset="0"/>
                <a:ea typeface="等线" panose="02010600030101010101" pitchFamily="2" charset="-122"/>
                <a:cs typeface="Calibri" panose="020F0502020204030204" charset="0"/>
              </a:rPr>
              <a:t>From global coordinate to grip coordinate</a:t>
            </a:r>
            <a:endParaRPr lang="zh-CN" altLang="en-US" sz="2000" dirty="0"/>
          </a:p>
        </p:txBody>
      </p:sp>
      <mc:AlternateContent xmlns:mc="http://schemas.openxmlformats.org/markup-compatibility/2006">
        <mc:Choice xmlns:a14="http://schemas.microsoft.com/office/drawing/2010/main" Requires="a14">
          <p:sp>
            <p:nvSpPr>
              <p:cNvPr id="70" name="文本框 69"/>
              <p:cNvSpPr txBox="1"/>
              <p:nvPr/>
            </p:nvSpPr>
            <p:spPr>
              <a:xfrm>
                <a:off x="4464552" y="3387093"/>
                <a:ext cx="2947228" cy="707886"/>
              </a:xfrm>
              <a:prstGeom prst="rect">
                <a:avLst/>
              </a:prstGeom>
              <a:noFill/>
            </p:spPr>
            <p:txBody>
              <a:bodyPr wrap="square">
                <a:spAutoFit/>
              </a:bodyPr>
              <a:lstStyle/>
              <a:p>
                <a:r>
                  <a:rPr lang="en-US" altLang="zh-CN" sz="2000" dirty="0">
                    <a:latin typeface="Calibri" panose="020F0502020204030204" charset="0"/>
                    <a:ea typeface="等线" panose="02010600030101010101" pitchFamily="2" charset="-122"/>
                    <a:cs typeface="Calibri" panose="020F0502020204030204" charset="0"/>
                  </a:rPr>
                  <a:t>A</a:t>
                </a:r>
                <a:r>
                  <a:rPr lang="en-US" altLang="zh-CN" sz="2000" dirty="0">
                    <a:solidFill>
                      <a:schemeClr val="tx1"/>
                    </a:solidFill>
                    <a:effectLst/>
                    <a:latin typeface="Calibri" panose="020F0502020204030204" charset="0"/>
                    <a:ea typeface="等线" panose="02010600030101010101" pitchFamily="2" charset="-122"/>
                    <a:cs typeface="Calibri" panose="020F0502020204030204" charset="0"/>
                  </a:rPr>
                  <a:t>ssign the cells of hit points with</a:t>
                </a:r>
                <a14:m>
                  <m:oMath xmlns:m="http://schemas.openxmlformats.org/officeDocument/2006/math">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oMath>
                </a14:m>
                <a:endParaRPr lang="zh-CN" altLang="en-US" sz="2000" dirty="0">
                  <a:solidFill>
                    <a:schemeClr val="tx1"/>
                  </a:solidFill>
                  <a:latin typeface="Calibri" panose="020F0502020204030204" charset="0"/>
                  <a:cs typeface="Calibri" panose="020F050202020403020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4464552" y="3387093"/>
                <a:ext cx="2947228" cy="707886"/>
              </a:xfrm>
              <a:prstGeom prst="rect">
                <a:avLst/>
              </a:prstGeom>
              <a:blipFill rotWithShape="1">
                <a:blip r:embed="rId5"/>
                <a:stretch>
                  <a:fillRect l="-17" r="2" b="70"/>
                </a:stretch>
              </a:blipFill>
            </p:spPr>
            <p:txBody>
              <a:bodyPr/>
              <a:lstStyle/>
              <a:p>
                <a:r>
                  <a:rPr lang="zh-CN" altLang="en-US">
                    <a:noFill/>
                  </a:rPr>
                  <a:t> </a:t>
                </a:r>
              </a:p>
            </p:txBody>
          </p:sp>
        </mc:Fallback>
      </mc:AlternateContent>
      <p:sp>
        <p:nvSpPr>
          <p:cNvPr id="72" name="文本框 71"/>
          <p:cNvSpPr txBox="1"/>
          <p:nvPr/>
        </p:nvSpPr>
        <p:spPr>
          <a:xfrm>
            <a:off x="8997351" y="2894147"/>
            <a:ext cx="3591613" cy="1015663"/>
          </a:xfrm>
          <a:prstGeom prst="rect">
            <a:avLst/>
          </a:prstGeom>
          <a:noFill/>
        </p:spPr>
        <p:txBody>
          <a:bodyPr wrap="square">
            <a:spAutoFit/>
          </a:bodyPr>
          <a:lstStyle/>
          <a:p>
            <a:r>
              <a:rPr lang="en-US" altLang="zh-CN" sz="2000" dirty="0">
                <a:effectLst/>
                <a:latin typeface="Calibri" panose="020F0502020204030204" charset="0"/>
                <a:ea typeface="等线" panose="02010600030101010101" pitchFamily="2" charset="-122"/>
                <a:cs typeface="Calibri" panose="020F0502020204030204" charset="0"/>
              </a:rPr>
              <a:t>For each cell in grid map, calculate the distance to its nearest hit point. </a:t>
            </a:r>
            <a:endParaRPr lang="zh-CN" altLang="en-US" sz="2000" dirty="0">
              <a:latin typeface="Calibri" panose="020F0502020204030204" charset="0"/>
              <a:cs typeface="Calibri" panose="020F0502020204030204" charset="0"/>
            </a:endParaRPr>
          </a:p>
        </p:txBody>
      </p:sp>
      <p:sp>
        <p:nvSpPr>
          <p:cNvPr id="73" name="文本框 72"/>
          <p:cNvSpPr txBox="1"/>
          <p:nvPr/>
        </p:nvSpPr>
        <p:spPr>
          <a:xfrm>
            <a:off x="362717" y="4988297"/>
            <a:ext cx="4056899" cy="1200329"/>
          </a:xfrm>
          <a:prstGeom prst="rect">
            <a:avLst/>
          </a:prstGeom>
          <a:noFill/>
        </p:spPr>
        <p:txBody>
          <a:bodyPr wrap="square">
            <a:spAutoFit/>
          </a:bodyPr>
          <a:lstStyle/>
          <a:p>
            <a:r>
              <a:rPr lang="en-US" altLang="zh-CN" sz="2400" kern="100" dirty="0">
                <a:latin typeface="Calibri" panose="020F0502020204030204" charset="0"/>
                <a:ea typeface="等线" panose="02010600030101010101" pitchFamily="2" charset="-122"/>
                <a:cs typeface="Calibri" panose="020F0502020204030204" charset="0"/>
              </a:rPr>
              <a:t>Final matrix can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quantize</a:t>
            </a:r>
            <a:r>
              <a:rPr lang="en-US" altLang="zh-CN" sz="2400" kern="100" dirty="0">
                <a:latin typeface="Calibri" panose="020F0502020204030204" charset="0"/>
                <a:ea typeface="等线" panose="02010600030101010101" pitchFamily="2" charset="-122"/>
                <a:cs typeface="Calibri" panose="020F0502020204030204" charset="0"/>
              </a:rPr>
              <a:t> the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surrounding environment </a:t>
            </a:r>
            <a:r>
              <a:rPr lang="en-US" altLang="zh-CN" sz="2400" kern="100" dirty="0">
                <a:latin typeface="Calibri" panose="020F0502020204030204" charset="0"/>
                <a:ea typeface="等线" panose="02010600030101010101" pitchFamily="2" charset="-122"/>
                <a:cs typeface="Calibri" panose="020F0502020204030204" charset="0"/>
              </a:rPr>
              <a:t>of the robot in current pose.</a:t>
            </a:r>
            <a:endParaRPr lang="en-US" altLang="zh-CN" sz="2400" kern="100" dirty="0">
              <a:latin typeface="Calibri" panose="020F0502020204030204" charset="0"/>
              <a:ea typeface="等线" panose="02010600030101010101" pitchFamily="2" charset="-122"/>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Kinematic Model Estimation</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6" name="文本框 5"/>
          <p:cNvSpPr txBox="1"/>
          <p:nvPr/>
        </p:nvSpPr>
        <p:spPr>
          <a:xfrm>
            <a:off x="617865" y="1335046"/>
            <a:ext cx="5668190" cy="829945"/>
          </a:xfrm>
          <a:prstGeom prst="rect">
            <a:avLst/>
          </a:prstGeom>
          <a:noFill/>
        </p:spPr>
        <p:txBody>
          <a:bodyPr wrap="square">
            <a:spAutoFit/>
          </a:bodyPr>
          <a:lstStyle/>
          <a:p>
            <a:pPr marL="342900" indent="-342900">
              <a:buFont typeface="Wingdings" panose="05000000000000000000" pitchFamily="2" charset="2"/>
              <a:buChar char="Ø"/>
            </a:pPr>
            <a:r>
              <a:rPr lang="en-US" altLang="zh-CN" sz="2400" dirty="0">
                <a:latin typeface="Calibri" panose="020F0502020204030204" charset="0"/>
                <a:cs typeface="Calibri" panose="020F0502020204030204" charset="0"/>
              </a:rPr>
              <a:t>Assumption: Robot moves at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low speed</a:t>
            </a:r>
            <a:endParaRPr lang="en-US" altLang="zh-CN" sz="2400" dirty="0">
              <a:latin typeface="Calibri" panose="020F0502020204030204" charset="0"/>
              <a:cs typeface="Calibri" panose="020F0502020204030204" charset="0"/>
            </a:endParaRPr>
          </a:p>
          <a:p>
            <a:pPr marL="342900" indent="-342900">
              <a:buFont typeface="Wingdings" panose="05000000000000000000" pitchFamily="2" charset="2"/>
              <a:buChar char="Ø"/>
            </a:pPr>
            <a:r>
              <a:rPr lang="en-US" altLang="zh-CN" sz="2400" dirty="0">
                <a:latin typeface="Calibri" panose="020F0502020204030204" charset="0"/>
                <a:cs typeface="Calibri" panose="020F0502020204030204" charset="0"/>
              </a:rPr>
              <a:t>Time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span</a:t>
            </a:r>
            <a:r>
              <a:rPr lang="en-US" altLang="zh-CN" sz="2400" dirty="0">
                <a:latin typeface="Calibri" panose="020F0502020204030204" charset="0"/>
                <a:cs typeface="Calibri" panose="020F0502020204030204" charset="0"/>
              </a:rPr>
              <a:t> between two scan is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small</a:t>
            </a:r>
            <a:endParaRPr lang="zh-CN" altLang="en-US" sz="2400" dirty="0">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9" name="文本框 8"/>
              <p:cNvSpPr txBox="1"/>
              <p:nvPr/>
            </p:nvSpPr>
            <p:spPr>
              <a:xfrm>
                <a:off x="802662" y="2768775"/>
                <a:ext cx="4395832" cy="461665"/>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𝑃</m:t>
                          </m:r>
                        </m:e>
                        <m:sup>
                          <m:r>
                            <a:rPr lang="en-US" altLang="zh-CN" sz="2400" b="0" i="1" smtClean="0">
                              <a:solidFill>
                                <a:schemeClr val="tx1"/>
                              </a:solidFill>
                              <a:latin typeface="Cambria Math" panose="02040503050406030204" pitchFamily="18" charset="0"/>
                            </a:rPr>
                            <m:t>∗</m:t>
                          </m:r>
                        </m:sup>
                      </m:sSup>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e>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𝑉</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𝑡</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802662" y="2768775"/>
                <a:ext cx="4395832" cy="461665"/>
              </a:xfrm>
              <a:prstGeom prst="rect">
                <a:avLst/>
              </a:prstGeom>
              <a:blipFill rotWithShape="1">
                <a:blip r:embed="rId1"/>
                <a:stretch>
                  <a:fillRect l="-1" t="-38" r="9" b="42"/>
                </a:stretch>
              </a:blipFill>
            </p:spPr>
            <p:txBody>
              <a:bodyPr/>
              <a:lstStyle/>
              <a:p>
                <a:r>
                  <a:rPr lang="zh-CN" altLang="en-US">
                    <a:noFill/>
                  </a:rPr>
                  <a:t> </a:t>
                </a:r>
              </a:p>
            </p:txBody>
          </p:sp>
        </mc:Fallback>
      </mc:AlternateContent>
      <p:sp>
        <p:nvSpPr>
          <p:cNvPr id="2" name="箭头: 虚尾 1"/>
          <p:cNvSpPr/>
          <p:nvPr/>
        </p:nvSpPr>
        <p:spPr>
          <a:xfrm>
            <a:off x="6096000" y="1661349"/>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6741952" y="1556060"/>
            <a:ext cx="2794016" cy="461665"/>
          </a:xfrm>
          <a:prstGeom prst="rect">
            <a:avLst/>
          </a:prstGeom>
          <a:noFill/>
        </p:spPr>
        <p:txBody>
          <a:bodyPr wrap="square">
            <a:spAutoFit/>
          </a:bodyPr>
          <a:lstStyle/>
          <a:p>
            <a:pPr indent="266700" algn="just"/>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Kinematic Model</a:t>
            </a:r>
            <a:endParaRPr lang="zh-CN" altLang="zh-CN"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p:sp>
        <p:nvSpPr>
          <p:cNvPr id="29" name="文本框 28"/>
          <p:cNvSpPr txBox="1"/>
          <p:nvPr/>
        </p:nvSpPr>
        <p:spPr>
          <a:xfrm>
            <a:off x="6078226" y="3261899"/>
            <a:ext cx="5320842" cy="400110"/>
          </a:xfrm>
          <a:prstGeom prst="rect">
            <a:avLst/>
          </a:prstGeom>
          <a:noFill/>
        </p:spPr>
        <p:txBody>
          <a:bodyPr wrap="square">
            <a:spAutoFit/>
          </a:bodyPr>
          <a:lstStyle/>
          <a:p>
            <a:r>
              <a:rPr lang="en-US" altLang="zh-CN" sz="2000" dirty="0">
                <a:latin typeface="Calibri" panose="020F0502020204030204" charset="0"/>
                <a:cs typeface="Calibri" panose="020F0502020204030204" charset="0"/>
              </a:rPr>
              <a:t>Time span between two scan is small:</a:t>
            </a:r>
            <a:endParaRPr lang="zh-CN" altLang="en-US" sz="2000" dirty="0">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30" name="文本框 29"/>
              <p:cNvSpPr txBox="1"/>
              <p:nvPr/>
            </p:nvSpPr>
            <p:spPr>
              <a:xfrm>
                <a:off x="6287174" y="3814330"/>
                <a:ext cx="4395831" cy="461665"/>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𝑉</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e>
                          </m:d>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𝑡</m:t>
                      </m:r>
                    </m:oMath>
                  </m:oMathPara>
                </a14:m>
                <a:endParaRPr lang="zh-CN" altLang="en-US" dirty="0"/>
              </a:p>
            </p:txBody>
          </p:sp>
        </mc:Choice>
        <mc:Fallback>
          <p:sp>
            <p:nvSpPr>
              <p:cNvPr id="30" name="文本框 29"/>
              <p:cNvSpPr txBox="1">
                <a:spLocks noRot="1" noChangeAspect="1" noMove="1" noResize="1" noEditPoints="1" noAdjustHandles="1" noChangeArrowheads="1" noChangeShapeType="1" noTextEdit="1"/>
              </p:cNvSpPr>
              <p:nvPr/>
            </p:nvSpPr>
            <p:spPr>
              <a:xfrm>
                <a:off x="6287174" y="3814330"/>
                <a:ext cx="4395831" cy="461665"/>
              </a:xfrm>
              <a:prstGeom prst="rect">
                <a:avLst/>
              </a:prstGeom>
              <a:blipFill rotWithShape="1">
                <a:blip r:embed="rId2"/>
                <a:stretch>
                  <a:fillRect l="-1" t="-113" r="9"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6171616" y="5264211"/>
                <a:ext cx="5288079" cy="461665"/>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𝑃</m:t>
                          </m:r>
                        </m:e>
                        <m:sup>
                          <m:r>
                            <a:rPr lang="en-US" altLang="zh-CN" sz="2400" b="0" i="1" smtClean="0">
                              <a:solidFill>
                                <a:schemeClr val="tx1"/>
                              </a:solidFill>
                              <a:latin typeface="Cambria Math" panose="02040503050406030204" pitchFamily="18" charset="0"/>
                            </a:rPr>
                            <m:t>∗</m:t>
                          </m:r>
                        </m:sup>
                      </m:sSup>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e>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oMath>
                  </m:oMathPara>
                </a14:m>
                <a:endParaRPr lang="zh-CN" altLang="en-US" dirty="0"/>
              </a:p>
            </p:txBody>
          </p:sp>
        </mc:Choice>
        <mc:Fallback>
          <p:sp>
            <p:nvSpPr>
              <p:cNvPr id="31" name="文本框 30"/>
              <p:cNvSpPr txBox="1">
                <a:spLocks noRot="1" noChangeAspect="1" noMove="1" noResize="1" noEditPoints="1" noAdjustHandles="1" noChangeArrowheads="1" noChangeShapeType="1" noTextEdit="1"/>
              </p:cNvSpPr>
              <p:nvPr/>
            </p:nvSpPr>
            <p:spPr>
              <a:xfrm>
                <a:off x="6171616" y="5264211"/>
                <a:ext cx="5288079" cy="461665"/>
              </a:xfrm>
              <a:prstGeom prst="rect">
                <a:avLst/>
              </a:prstGeom>
              <a:blipFill rotWithShape="1">
                <a:blip r:embed="rId3"/>
                <a:stretch>
                  <a:fillRect l="-1" t="-13" r="9" b="18"/>
                </a:stretch>
              </a:blipFill>
            </p:spPr>
            <p:txBody>
              <a:bodyPr/>
              <a:lstStyle/>
              <a:p>
                <a:r>
                  <a:rPr lang="zh-CN" altLang="en-US">
                    <a:noFill/>
                  </a:rPr>
                  <a:t> </a:t>
                </a:r>
              </a:p>
            </p:txBody>
          </p:sp>
        </mc:Fallback>
      </mc:AlternateContent>
      <p:sp>
        <p:nvSpPr>
          <p:cNvPr id="33" name="文本框 32"/>
          <p:cNvSpPr txBox="1"/>
          <p:nvPr/>
        </p:nvSpPr>
        <p:spPr>
          <a:xfrm>
            <a:off x="5835060" y="4646386"/>
            <a:ext cx="4634630" cy="461665"/>
          </a:xfrm>
          <a:prstGeom prst="rect">
            <a:avLst/>
          </a:prstGeom>
          <a:noFill/>
        </p:spPr>
        <p:txBody>
          <a:bodyPr wrap="square">
            <a:spAutoFit/>
          </a:bodyPr>
          <a:lstStyle/>
          <a:p>
            <a:pPr indent="266700" algn="just"/>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Equation for pose Estimation</a:t>
            </a:r>
            <a:endParaRPr lang="zh-CN" altLang="zh-CN"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mc:AlternateContent xmlns:mc="http://schemas.openxmlformats.org/markup-compatibility/2006">
        <mc:Choice xmlns:a14="http://schemas.microsoft.com/office/drawing/2010/main" Requires="a14">
          <p:sp>
            <p:nvSpPr>
              <p:cNvPr id="35" name="文本框 34"/>
              <p:cNvSpPr txBox="1"/>
              <p:nvPr/>
            </p:nvSpPr>
            <p:spPr>
              <a:xfrm>
                <a:off x="2185943" y="3833172"/>
                <a:ext cx="2532033"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charset="0"/>
                        </a:rPr>
                        <m:t>𝑃</m:t>
                      </m:r>
                      <m:r>
                        <a:rPr lang="en-US" altLang="zh-CN" sz="2400" b="0" i="1" smtClean="0">
                          <a:latin typeface="Cambria Math" panose="02040503050406030204" pitchFamily="18" charset="0"/>
                          <a:cs typeface="Calibri" panose="020F0502020204030204" charset="0"/>
                        </a:rPr>
                        <m:t>=</m:t>
                      </m:r>
                      <m:sSup>
                        <m:sSupPr>
                          <m:ctrlPr>
                            <a:rPr lang="en-US" altLang="zh-CN" sz="2400" b="0" i="1" smtClean="0">
                              <a:latin typeface="Cambria Math" panose="02040503050406030204" pitchFamily="18" charset="0"/>
                              <a:cs typeface="Calibri" panose="020F0502020204030204" charset="0"/>
                            </a:rPr>
                          </m:ctrlPr>
                        </m:sSupPr>
                        <m:e>
                          <m:r>
                            <a:rPr lang="en-US" altLang="zh-CN" sz="2400" b="0" i="1" smtClean="0">
                              <a:latin typeface="Cambria Math" panose="02040503050406030204" pitchFamily="18" charset="0"/>
                              <a:cs typeface="Calibri" panose="020F0502020204030204" charset="0"/>
                            </a:rPr>
                            <m:t>[</m:t>
                          </m:r>
                          <m:r>
                            <a:rPr lang="en-US" altLang="zh-CN" sz="2400" b="0" i="1" smtClean="0">
                              <a:latin typeface="Cambria Math" panose="02040503050406030204" pitchFamily="18" charset="0"/>
                              <a:cs typeface="Calibri" panose="020F0502020204030204" charset="0"/>
                            </a:rPr>
                            <m:t>𝑥</m:t>
                          </m:r>
                          <m:r>
                            <a:rPr lang="en-US" altLang="zh-CN" sz="2400" b="0" i="1" smtClean="0">
                              <a:latin typeface="Cambria Math" panose="02040503050406030204" pitchFamily="18" charset="0"/>
                              <a:cs typeface="Calibri" panose="020F0502020204030204" charset="0"/>
                            </a:rPr>
                            <m:t>,</m:t>
                          </m:r>
                          <m:r>
                            <a:rPr lang="en-US" altLang="zh-CN" sz="2400" b="0" i="1" smtClean="0">
                              <a:latin typeface="Cambria Math" panose="02040503050406030204" pitchFamily="18" charset="0"/>
                              <a:cs typeface="Calibri" panose="020F0502020204030204" charset="0"/>
                            </a:rPr>
                            <m:t>𝑦</m:t>
                          </m:r>
                          <m:r>
                            <a:rPr lang="en-US" altLang="zh-CN" sz="2400" b="0" i="1" smtClean="0">
                              <a:latin typeface="Cambria Math" panose="02040503050406030204" pitchFamily="18" charset="0"/>
                              <a:cs typeface="Calibri" panose="020F0502020204030204" charset="0"/>
                            </a:rPr>
                            <m:t>,</m:t>
                          </m:r>
                          <m:r>
                            <a:rPr lang="zh-CN" altLang="en-US" sz="2400" b="0" i="1" smtClean="0">
                              <a:latin typeface="Cambria Math" panose="02040503050406030204" pitchFamily="18" charset="0"/>
                              <a:cs typeface="Calibri" panose="020F0502020204030204" charset="0"/>
                            </a:rPr>
                            <m:t>𝜃</m:t>
                          </m:r>
                          <m:r>
                            <a:rPr lang="en-US" altLang="zh-CN" sz="2400" b="0" i="1" smtClean="0">
                              <a:latin typeface="Cambria Math" panose="02040503050406030204" pitchFamily="18" charset="0"/>
                              <a:cs typeface="Calibri" panose="020F0502020204030204" charset="0"/>
                            </a:rPr>
                            <m:t>]</m:t>
                          </m:r>
                        </m:e>
                        <m:sup>
                          <m:r>
                            <a:rPr lang="en-US" altLang="zh-CN" sz="2400" b="0" i="1" smtClean="0">
                              <a:latin typeface="Cambria Math" panose="02040503050406030204" pitchFamily="18" charset="0"/>
                              <a:cs typeface="Calibri" panose="020F0502020204030204" charset="0"/>
                            </a:rPr>
                            <m:t>𝑇</m:t>
                          </m:r>
                        </m:sup>
                      </m:sSup>
                    </m:oMath>
                  </m:oMathPara>
                </a14:m>
                <a:endParaRPr lang="zh-CN" altLang="en-US" sz="2400" dirty="0">
                  <a:latin typeface="Calibri" panose="020F0502020204030204" charset="0"/>
                  <a:cs typeface="Calibri" panose="020F0502020204030204"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2185943" y="3833172"/>
                <a:ext cx="2532033" cy="461665"/>
              </a:xfrm>
              <a:prstGeom prst="rect">
                <a:avLst/>
              </a:prstGeom>
              <a:blipFill rotWithShape="1">
                <a:blip r:embed="rId4"/>
                <a:stretch>
                  <a:fillRect l="-11" t="-68" r="22"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2185943" y="4904434"/>
                <a:ext cx="2532033" cy="47929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charset="0"/>
                        </a:rPr>
                        <m:t>𝑉</m:t>
                      </m:r>
                      <m:r>
                        <a:rPr lang="en-US" altLang="zh-CN" sz="2400" b="0" i="1" smtClean="0">
                          <a:latin typeface="Cambria Math" panose="02040503050406030204" pitchFamily="18" charset="0"/>
                          <a:cs typeface="Calibri" panose="020F0502020204030204" charset="0"/>
                        </a:rPr>
                        <m:t>=</m:t>
                      </m:r>
                      <m:sSup>
                        <m:sSupPr>
                          <m:ctrlPr>
                            <a:rPr lang="en-US" altLang="zh-CN" sz="2400" b="0" i="1" smtClean="0">
                              <a:latin typeface="Cambria Math" panose="02040503050406030204" pitchFamily="18" charset="0"/>
                              <a:cs typeface="Calibri" panose="020F0502020204030204" charset="0"/>
                            </a:rPr>
                          </m:ctrlPr>
                        </m:sSupPr>
                        <m:e>
                          <m:r>
                            <a:rPr lang="en-US" altLang="zh-CN" sz="2400" b="0" i="1" smtClean="0">
                              <a:latin typeface="Cambria Math" panose="02040503050406030204" pitchFamily="18" charset="0"/>
                              <a:cs typeface="Calibri" panose="020F0502020204030204" charset="0"/>
                            </a:rPr>
                            <m:t>[</m:t>
                          </m:r>
                          <m:acc>
                            <m:accPr>
                              <m:chr m:val="̇"/>
                              <m:ctrlPr>
                                <a:rPr lang="en-US" altLang="zh-CN" sz="2400" b="0" i="1" smtClean="0">
                                  <a:latin typeface="Cambria Math" panose="02040503050406030204" pitchFamily="18" charset="0"/>
                                  <a:cs typeface="Calibri" panose="020F0502020204030204" charset="0"/>
                                </a:rPr>
                              </m:ctrlPr>
                            </m:accPr>
                            <m:e>
                              <m:r>
                                <a:rPr lang="en-US" altLang="zh-CN" sz="2400" b="0" i="1" smtClean="0">
                                  <a:latin typeface="Cambria Math" panose="02040503050406030204" pitchFamily="18" charset="0"/>
                                  <a:cs typeface="Calibri" panose="020F0502020204030204" charset="0"/>
                                </a:rPr>
                                <m:t>𝑥</m:t>
                              </m:r>
                            </m:e>
                          </m:acc>
                          <m:r>
                            <a:rPr lang="en-US" altLang="zh-CN" sz="2400" b="0" i="1" smtClean="0">
                              <a:latin typeface="Cambria Math" panose="02040503050406030204" pitchFamily="18" charset="0"/>
                              <a:cs typeface="Calibri" panose="020F0502020204030204" charset="0"/>
                            </a:rPr>
                            <m:t>,</m:t>
                          </m:r>
                          <m:acc>
                            <m:accPr>
                              <m:chr m:val="̇"/>
                              <m:ctrlPr>
                                <a:rPr lang="en-US" altLang="zh-CN" sz="2400" b="0" i="1" smtClean="0">
                                  <a:latin typeface="Cambria Math" panose="02040503050406030204" pitchFamily="18" charset="0"/>
                                  <a:cs typeface="Calibri" panose="020F0502020204030204" charset="0"/>
                                </a:rPr>
                              </m:ctrlPr>
                            </m:accPr>
                            <m:e>
                              <m:r>
                                <a:rPr lang="en-US" altLang="zh-CN" sz="2400" b="0" i="1" smtClean="0">
                                  <a:latin typeface="Cambria Math" panose="02040503050406030204" pitchFamily="18" charset="0"/>
                                  <a:cs typeface="Calibri" panose="020F0502020204030204" charset="0"/>
                                </a:rPr>
                                <m:t>𝑦</m:t>
                              </m:r>
                            </m:e>
                          </m:acc>
                          <m:r>
                            <a:rPr lang="en-US" altLang="zh-CN" sz="2400" b="0" i="1" smtClean="0">
                              <a:latin typeface="Cambria Math" panose="02040503050406030204" pitchFamily="18" charset="0"/>
                              <a:cs typeface="Calibri" panose="020F0502020204030204" charset="0"/>
                            </a:rPr>
                            <m:t>,</m:t>
                          </m:r>
                          <m:acc>
                            <m:accPr>
                              <m:chr m:val="̇"/>
                              <m:ctrlPr>
                                <a:rPr lang="en-US" altLang="zh-CN" sz="2400" b="0" i="1" smtClean="0">
                                  <a:latin typeface="Cambria Math" panose="02040503050406030204" pitchFamily="18" charset="0"/>
                                  <a:cs typeface="Calibri" panose="020F0502020204030204" charset="0"/>
                                </a:rPr>
                              </m:ctrlPr>
                            </m:accPr>
                            <m:e>
                              <m:r>
                                <a:rPr lang="zh-CN" altLang="en-US" sz="2400" b="0" i="1" smtClean="0">
                                  <a:latin typeface="Cambria Math" panose="02040503050406030204" pitchFamily="18" charset="0"/>
                                  <a:cs typeface="Calibri" panose="020F0502020204030204" charset="0"/>
                                </a:rPr>
                                <m:t>𝜃</m:t>
                              </m:r>
                            </m:e>
                          </m:acc>
                          <m:r>
                            <a:rPr lang="en-US" altLang="zh-CN" sz="2400" b="0" i="1" smtClean="0">
                              <a:latin typeface="Cambria Math" panose="02040503050406030204" pitchFamily="18" charset="0"/>
                              <a:cs typeface="Calibri" panose="020F0502020204030204" charset="0"/>
                            </a:rPr>
                            <m:t>]</m:t>
                          </m:r>
                        </m:e>
                        <m:sup>
                          <m:r>
                            <a:rPr lang="en-US" altLang="zh-CN" sz="2400" b="0" i="1" smtClean="0">
                              <a:latin typeface="Cambria Math" panose="02040503050406030204" pitchFamily="18" charset="0"/>
                              <a:cs typeface="Calibri" panose="020F0502020204030204" charset="0"/>
                            </a:rPr>
                            <m:t>𝑇</m:t>
                          </m:r>
                        </m:sup>
                      </m:sSup>
                    </m:oMath>
                  </m:oMathPara>
                </a14:m>
                <a:endParaRPr lang="zh-CN" altLang="en-US" sz="2400" dirty="0">
                  <a:latin typeface="Calibri" panose="020F0502020204030204" charset="0"/>
                  <a:cs typeface="Calibri" panose="020F0502020204030204"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2185943" y="4904434"/>
                <a:ext cx="2532033" cy="479298"/>
              </a:xfrm>
              <a:prstGeom prst="rect">
                <a:avLst/>
              </a:prstGeom>
              <a:blipFill rotWithShape="1">
                <a:blip r:embed="rId5"/>
                <a:stretch>
                  <a:fillRect l="-11" t="-69" r="22" b="42"/>
                </a:stretch>
              </a:blipFill>
            </p:spPr>
            <p:txBody>
              <a:bodyPr/>
              <a:lstStyle/>
              <a:p>
                <a:r>
                  <a:rPr lang="zh-CN" altLang="en-US">
                    <a:noFill/>
                  </a:rPr>
                  <a:t> </a:t>
                </a:r>
              </a:p>
            </p:txBody>
          </p:sp>
        </mc:Fallback>
      </mc:AlternateContent>
      <p:sp>
        <p:nvSpPr>
          <p:cNvPr id="37" name="文本框 36"/>
          <p:cNvSpPr txBox="1"/>
          <p:nvPr/>
        </p:nvSpPr>
        <p:spPr>
          <a:xfrm>
            <a:off x="1124243" y="3814330"/>
            <a:ext cx="928411" cy="461665"/>
          </a:xfrm>
          <a:prstGeom prst="rect">
            <a:avLst/>
          </a:prstGeom>
          <a:noFill/>
        </p:spPr>
        <p:txBody>
          <a:bodyPr wrap="square">
            <a:spAutoFit/>
          </a:bodyPr>
          <a:lstStyle/>
          <a:p>
            <a:r>
              <a:rPr lang="en-US" altLang="zh-CN" sz="2400" dirty="0">
                <a:latin typeface="Calibri" panose="020F0502020204030204" charset="0"/>
                <a:cs typeface="Calibri" panose="020F0502020204030204" charset="0"/>
              </a:rPr>
              <a:t>Pose:</a:t>
            </a:r>
            <a:endParaRPr lang="zh-CN" altLang="en-US" sz="2400" dirty="0">
              <a:latin typeface="Calibri" panose="020F0502020204030204" charset="0"/>
              <a:cs typeface="Calibri" panose="020F0502020204030204" charset="0"/>
            </a:endParaRPr>
          </a:p>
        </p:txBody>
      </p:sp>
      <p:sp>
        <p:nvSpPr>
          <p:cNvPr id="39" name="文本框 38"/>
          <p:cNvSpPr txBox="1"/>
          <p:nvPr/>
        </p:nvSpPr>
        <p:spPr>
          <a:xfrm>
            <a:off x="1124243" y="4913250"/>
            <a:ext cx="1275008" cy="461665"/>
          </a:xfrm>
          <a:prstGeom prst="rect">
            <a:avLst/>
          </a:prstGeom>
          <a:noFill/>
        </p:spPr>
        <p:txBody>
          <a:bodyPr wrap="square">
            <a:spAutoFit/>
          </a:bodyPr>
          <a:lstStyle/>
          <a:p>
            <a:r>
              <a:rPr lang="en-US" altLang="zh-CN" sz="2400" dirty="0">
                <a:latin typeface="Calibri" panose="020F0502020204030204" charset="0"/>
                <a:cs typeface="Calibri" panose="020F0502020204030204" charset="0"/>
              </a:rPr>
              <a:t>Velocity:</a:t>
            </a:r>
            <a:endParaRPr lang="zh-CN" altLang="en-US" sz="2400" dirty="0">
              <a:latin typeface="Calibri" panose="020F0502020204030204" charset="0"/>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直接箭头连接符 97"/>
          <p:cNvCxnSpPr/>
          <p:nvPr/>
        </p:nvCxnSpPr>
        <p:spPr>
          <a:xfrm flipH="1" flipV="1">
            <a:off x="8743778" y="3723266"/>
            <a:ext cx="411677" cy="433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矩形 113"/>
          <p:cNvSpPr/>
          <p:nvPr/>
        </p:nvSpPr>
        <p:spPr>
          <a:xfrm>
            <a:off x="2826733" y="5564519"/>
            <a:ext cx="2003627" cy="765903"/>
          </a:xfrm>
          <a:prstGeom prst="rect">
            <a:avLst/>
          </a:pr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p:nvPr/>
        </p:nvCxnSpPr>
        <p:spPr>
          <a:xfrm flipV="1">
            <a:off x="9442145" y="1754323"/>
            <a:ext cx="215264" cy="39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Scan to Scan Match</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24" name="文本框 23"/>
          <p:cNvSpPr txBox="1"/>
          <p:nvPr/>
        </p:nvSpPr>
        <p:spPr>
          <a:xfrm>
            <a:off x="681872" y="999641"/>
            <a:ext cx="8408709" cy="461665"/>
          </a:xfrm>
          <a:prstGeom prst="rect">
            <a:avLst/>
          </a:prstGeom>
          <a:noFill/>
        </p:spPr>
        <p:txBody>
          <a:bodyPr wrap="square">
            <a:spAutoFit/>
          </a:bodyPr>
          <a:lstStyle/>
          <a:p>
            <a:r>
              <a:rPr lang="en-US" altLang="zh-CN" sz="2400" dirty="0">
                <a:latin typeface="Calibri" panose="020F0502020204030204" charset="0"/>
                <a:cs typeface="Calibri" panose="020F0502020204030204" charset="0"/>
              </a:rPr>
              <a:t>Kinematic model is not accurate: </a:t>
            </a:r>
            <a:r>
              <a:rPr lang="en-US" altLang="zh-CN" sz="2400" dirty="0">
                <a:solidFill>
                  <a:schemeClr val="accent2">
                    <a:lumMod val="75000"/>
                  </a:schemeClr>
                </a:solidFill>
                <a:latin typeface="Calibri" panose="020F0502020204030204" charset="0"/>
                <a:cs typeface="Calibri" panose="020F0502020204030204" charset="0"/>
              </a:rPr>
              <a:t>optimize pose by the scan data</a:t>
            </a:r>
            <a:endParaRPr lang="zh-CN" altLang="en-US" sz="2400" dirty="0">
              <a:solidFill>
                <a:schemeClr val="accent2">
                  <a:lumMod val="75000"/>
                </a:schemeClr>
              </a:solidFill>
              <a:latin typeface="Calibri" panose="020F0502020204030204" charset="0"/>
              <a:cs typeface="Calibri" panose="020F0502020204030204" charset="0"/>
            </a:endParaRPr>
          </a:p>
        </p:txBody>
      </p:sp>
      <p:sp>
        <p:nvSpPr>
          <p:cNvPr id="29" name="文本框 28"/>
          <p:cNvSpPr txBox="1"/>
          <p:nvPr/>
        </p:nvSpPr>
        <p:spPr>
          <a:xfrm>
            <a:off x="764467" y="1786485"/>
            <a:ext cx="6128158" cy="430887"/>
          </a:xfrm>
          <a:prstGeom prst="rect">
            <a:avLst/>
          </a:prstGeom>
          <a:noFill/>
        </p:spPr>
        <p:txBody>
          <a:bodyPr wrap="square">
            <a:spAutoFit/>
          </a:bodyPr>
          <a:lstStyle/>
          <a:p>
            <a:pPr algn="ctr"/>
            <a:r>
              <a:rPr lang="en-US" altLang="zh-CN" sz="2200" dirty="0">
                <a:solidFill>
                  <a:schemeClr val="accent2">
                    <a:lumMod val="75000"/>
                  </a:schemeClr>
                </a:solidFill>
                <a:latin typeface="Calibri" panose="020F0502020204030204" charset="0"/>
                <a:cs typeface="Calibri" panose="020F0502020204030204" charset="0"/>
              </a:rPr>
              <a:t>Similarity</a:t>
            </a:r>
            <a:r>
              <a:rPr lang="en-US" altLang="zh-CN" sz="2200" dirty="0">
                <a:latin typeface="Calibri" panose="020F0502020204030204" charset="0"/>
                <a:cs typeface="Calibri" panose="020F0502020204030204" charset="0"/>
              </a:rPr>
              <a:t> in some areas.</a:t>
            </a:r>
            <a:endParaRPr lang="zh-CN" altLang="en-US" sz="2200" dirty="0">
              <a:latin typeface="Calibri" panose="020F0502020204030204" charset="0"/>
              <a:cs typeface="Calibri" panose="020F0502020204030204" charset="0"/>
            </a:endParaRPr>
          </a:p>
        </p:txBody>
      </p:sp>
      <p:cxnSp>
        <p:nvCxnSpPr>
          <p:cNvPr id="33" name="直接箭头连接符 32"/>
          <p:cNvCxnSpPr/>
          <p:nvPr/>
        </p:nvCxnSpPr>
        <p:spPr>
          <a:xfrm>
            <a:off x="7795967" y="5252212"/>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7786540" y="2216781"/>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本框 36"/>
              <p:cNvSpPr txBox="1"/>
              <p:nvPr/>
            </p:nvSpPr>
            <p:spPr>
              <a:xfrm>
                <a:off x="11498118" y="5201158"/>
                <a:ext cx="192938"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37" name="文本框 36"/>
              <p:cNvSpPr txBox="1">
                <a:spLocks noRot="1" noChangeAspect="1" noMove="1" noResize="1" noEditPoints="1" noAdjustHandles="1" noChangeArrowheads="1" noChangeShapeType="1" noTextEdit="1"/>
              </p:cNvSpPr>
              <p:nvPr/>
            </p:nvSpPr>
            <p:spPr>
              <a:xfrm>
                <a:off x="11498118" y="5201158"/>
                <a:ext cx="192938" cy="276999"/>
              </a:xfrm>
              <a:prstGeom prst="rect">
                <a:avLst/>
              </a:prstGeom>
              <a:blipFill rotWithShape="1">
                <a:blip r:embed="rId1"/>
                <a:stretch>
                  <a:fillRect l="-90" t="-183" r="37"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7458314" y="2164300"/>
                <a:ext cx="196336"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39" name="文本框 38"/>
              <p:cNvSpPr txBox="1">
                <a:spLocks noRot="1" noChangeAspect="1" noMove="1" noResize="1" noEditPoints="1" noAdjustHandles="1" noChangeArrowheads="1" noChangeShapeType="1" noTextEdit="1"/>
              </p:cNvSpPr>
              <p:nvPr/>
            </p:nvSpPr>
            <p:spPr>
              <a:xfrm>
                <a:off x="7458314" y="2164300"/>
                <a:ext cx="196336" cy="276999"/>
              </a:xfrm>
              <a:prstGeom prst="rect">
                <a:avLst/>
              </a:prstGeom>
              <a:blipFill rotWithShape="1">
                <a:blip r:embed="rId2"/>
                <a:stretch>
                  <a:fillRect l="-122" t="-79" r="183" b="130"/>
                </a:stretch>
              </a:blipFill>
            </p:spPr>
            <p:txBody>
              <a:bodyPr/>
              <a:lstStyle/>
              <a:p>
                <a:r>
                  <a:rPr lang="zh-CN" altLang="en-US">
                    <a:noFill/>
                  </a:rPr>
                  <a:t> </a:t>
                </a:r>
              </a:p>
            </p:txBody>
          </p:sp>
        </mc:Fallback>
      </mc:AlternateContent>
      <p:sp>
        <p:nvSpPr>
          <p:cNvPr id="40" name="椭圆 39"/>
          <p:cNvSpPr/>
          <p:nvPr/>
        </p:nvSpPr>
        <p:spPr>
          <a:xfrm>
            <a:off x="8978171" y="3959721"/>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endParaRPr>
          </a:p>
        </p:txBody>
      </p:sp>
      <p:cxnSp>
        <p:nvCxnSpPr>
          <p:cNvPr id="41" name="直接箭头连接符 40"/>
          <p:cNvCxnSpPr>
            <a:stCxn id="40" idx="7"/>
          </p:cNvCxnSpPr>
          <p:nvPr/>
        </p:nvCxnSpPr>
        <p:spPr>
          <a:xfrm flipV="1">
            <a:off x="9256413" y="3676988"/>
            <a:ext cx="290754" cy="329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5" name="文本框 44"/>
              <p:cNvSpPr txBox="1"/>
              <p:nvPr/>
            </p:nvSpPr>
            <p:spPr>
              <a:xfrm>
                <a:off x="9036039" y="3834485"/>
                <a:ext cx="107123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45" name="文本框 44"/>
              <p:cNvSpPr txBox="1">
                <a:spLocks noRot="1" noChangeAspect="1" noMove="1" noResize="1" noEditPoints="1" noAdjustHandles="1" noChangeArrowheads="1" noChangeShapeType="1" noTextEdit="1"/>
              </p:cNvSpPr>
              <p:nvPr/>
            </p:nvSpPr>
            <p:spPr>
              <a:xfrm>
                <a:off x="9036039" y="3834485"/>
                <a:ext cx="1071233" cy="381515"/>
              </a:xfrm>
              <a:prstGeom prst="rect">
                <a:avLst/>
              </a:prstGeom>
              <a:blipFill rotWithShape="1">
                <a:blip r:embed="rId3"/>
                <a:stretch>
                  <a:fillRect l="-58" t="-93" r="5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p:cNvSpPr txBox="1"/>
              <p:nvPr/>
            </p:nvSpPr>
            <p:spPr>
              <a:xfrm>
                <a:off x="8406991" y="3692887"/>
                <a:ext cx="417352"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m:oMathPara>
                </a14:m>
                <a:endParaRPr lang="zh-CN" altLang="en-US" dirty="0"/>
              </a:p>
            </p:txBody>
          </p:sp>
        </mc:Choice>
        <mc:Fallback>
          <p:sp>
            <p:nvSpPr>
              <p:cNvPr id="46" name="文本框 45"/>
              <p:cNvSpPr txBox="1">
                <a:spLocks noRot="1" noChangeAspect="1" noMove="1" noResize="1" noEditPoints="1" noAdjustHandles="1" noChangeArrowheads="1" noChangeShapeType="1" noTextEdit="1"/>
              </p:cNvSpPr>
              <p:nvPr/>
            </p:nvSpPr>
            <p:spPr>
              <a:xfrm>
                <a:off x="8406991" y="3692887"/>
                <a:ext cx="417352" cy="381515"/>
              </a:xfrm>
              <a:prstGeom prst="rect">
                <a:avLst/>
              </a:prstGeom>
              <a:blipFill rotWithShape="1">
                <a:blip r:embed="rId4"/>
                <a:stretch>
                  <a:fillRect l="-54" t="-95" r="92" b="63"/>
                </a:stretch>
              </a:blipFill>
            </p:spPr>
            <p:txBody>
              <a:bodyPr/>
              <a:lstStyle/>
              <a:p>
                <a:r>
                  <a:rPr lang="zh-CN" altLang="en-US">
                    <a:noFill/>
                  </a:rPr>
                  <a:t> </a:t>
                </a:r>
              </a:p>
            </p:txBody>
          </p:sp>
        </mc:Fallback>
      </mc:AlternateContent>
      <p:cxnSp>
        <p:nvCxnSpPr>
          <p:cNvPr id="48" name="直接箭头连接符 47"/>
          <p:cNvCxnSpPr/>
          <p:nvPr/>
        </p:nvCxnSpPr>
        <p:spPr>
          <a:xfrm flipH="1" flipV="1">
            <a:off x="9424977" y="2677958"/>
            <a:ext cx="312134" cy="713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9590567" y="3214642"/>
            <a:ext cx="325981" cy="3186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75000"/>
                </a:schemeClr>
              </a:solidFill>
            </a:endParaRPr>
          </a:p>
        </p:txBody>
      </p:sp>
      <p:cxnSp>
        <p:nvCxnSpPr>
          <p:cNvPr id="50" name="直接箭头连接符 49"/>
          <p:cNvCxnSpPr/>
          <p:nvPr/>
        </p:nvCxnSpPr>
        <p:spPr>
          <a:xfrm flipV="1">
            <a:off x="9868809" y="3026986"/>
            <a:ext cx="558707" cy="253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9737111" y="3224607"/>
                <a:ext cx="107123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altLang="en-US" dirty="0"/>
              </a:p>
            </p:txBody>
          </p:sp>
        </mc:Choice>
        <mc:Fallback>
          <p:sp>
            <p:nvSpPr>
              <p:cNvPr id="51" name="文本框 50"/>
              <p:cNvSpPr txBox="1">
                <a:spLocks noRot="1" noChangeAspect="1" noMove="1" noResize="1" noEditPoints="1" noAdjustHandles="1" noChangeArrowheads="1" noChangeShapeType="1" noTextEdit="1"/>
              </p:cNvSpPr>
              <p:nvPr/>
            </p:nvSpPr>
            <p:spPr>
              <a:xfrm>
                <a:off x="9737111" y="3224607"/>
                <a:ext cx="1071233" cy="381515"/>
              </a:xfrm>
              <a:prstGeom prst="rect">
                <a:avLst/>
              </a:prstGeom>
              <a:blipFill rotWithShape="1">
                <a:blip r:embed="rId5"/>
                <a:stretch>
                  <a:fillRect l="-2" t="-20" r="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8993778" y="2829404"/>
                <a:ext cx="417352"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altLang="en-US" dirty="0"/>
              </a:p>
            </p:txBody>
          </p:sp>
        </mc:Choice>
        <mc:Fallback>
          <p:sp>
            <p:nvSpPr>
              <p:cNvPr id="52" name="文本框 51"/>
              <p:cNvSpPr txBox="1">
                <a:spLocks noRot="1" noChangeAspect="1" noMove="1" noResize="1" noEditPoints="1" noAdjustHandles="1" noChangeArrowheads="1" noChangeShapeType="1" noTextEdit="1"/>
              </p:cNvSpPr>
              <p:nvPr/>
            </p:nvSpPr>
            <p:spPr>
              <a:xfrm>
                <a:off x="8993778" y="2829404"/>
                <a:ext cx="417352" cy="381515"/>
              </a:xfrm>
              <a:prstGeom prst="rect">
                <a:avLst/>
              </a:prstGeom>
              <a:blipFill rotWithShape="1">
                <a:blip r:embed="rId6"/>
                <a:stretch>
                  <a:fillRect l="-65" t="-126" r="-30023" b="94"/>
                </a:stretch>
              </a:blipFill>
            </p:spPr>
            <p:txBody>
              <a:bodyPr/>
              <a:lstStyle/>
              <a:p>
                <a:r>
                  <a:rPr lang="zh-CN" altLang="en-US">
                    <a:noFill/>
                  </a:rPr>
                  <a:t> </a:t>
                </a:r>
              </a:p>
            </p:txBody>
          </p:sp>
        </mc:Fallback>
      </mc:AlternateContent>
      <p:sp>
        <p:nvSpPr>
          <p:cNvPr id="59" name="椭圆 58"/>
          <p:cNvSpPr/>
          <p:nvPr/>
        </p:nvSpPr>
        <p:spPr>
          <a:xfrm flipV="1">
            <a:off x="8955311" y="25868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V="1">
            <a:off x="9966378" y="397415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V="1">
            <a:off x="10001643" y="24943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10608169" y="36454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V="1">
            <a:off x="8670407" y="332231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V="1">
            <a:off x="11184633" y="30293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V="1">
            <a:off x="9356071" y="226930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V="1">
            <a:off x="8830226" y="29744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V="1">
            <a:off x="10318968" y="381883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21170305" flipV="1">
            <a:off x="9736786" y="420682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21170305" flipV="1">
            <a:off x="9643066" y="424039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p:cNvSpPr/>
          <p:nvPr/>
        </p:nvSpPr>
        <p:spPr>
          <a:xfrm rot="21170305" flipV="1">
            <a:off x="9889186" y="435922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V="1">
            <a:off x="8587612" y="327659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p:cNvSpPr/>
          <p:nvPr/>
        </p:nvSpPr>
        <p:spPr>
          <a:xfrm flipV="1">
            <a:off x="9508471" y="242170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8754724" y="292872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p:cNvSpPr/>
          <p:nvPr/>
        </p:nvSpPr>
        <p:spPr>
          <a:xfrm flipV="1">
            <a:off x="8944485" y="265946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p:cNvSpPr/>
          <p:nvPr/>
        </p:nvSpPr>
        <p:spPr>
          <a:xfrm flipV="1">
            <a:off x="9310352" y="23196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p:cNvSpPr/>
          <p:nvPr/>
        </p:nvSpPr>
        <p:spPr>
          <a:xfrm flipV="1">
            <a:off x="9519814" y="252650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p:cNvSpPr/>
          <p:nvPr/>
        </p:nvSpPr>
        <p:spPr>
          <a:xfrm flipV="1">
            <a:off x="10562450" y="3602908"/>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p:cNvSpPr/>
          <p:nvPr/>
        </p:nvSpPr>
        <p:spPr>
          <a:xfrm flipV="1">
            <a:off x="10227008" y="384168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p:cNvSpPr/>
          <p:nvPr/>
        </p:nvSpPr>
        <p:spPr>
          <a:xfrm flipV="1">
            <a:off x="9889185" y="401622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p:cNvSpPr/>
          <p:nvPr/>
        </p:nvSpPr>
        <p:spPr>
          <a:xfrm flipV="1">
            <a:off x="9793958" y="440630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p:cNvSpPr/>
          <p:nvPr/>
        </p:nvSpPr>
        <p:spPr>
          <a:xfrm flipV="1">
            <a:off x="9402117" y="449428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p:cNvSpPr/>
          <p:nvPr/>
        </p:nvSpPr>
        <p:spPr>
          <a:xfrm flipV="1">
            <a:off x="8285291" y="355584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p:cNvSpPr/>
          <p:nvPr/>
        </p:nvSpPr>
        <p:spPr>
          <a:xfrm flipV="1">
            <a:off x="8187467" y="371637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p:cNvSpPr/>
          <p:nvPr/>
        </p:nvSpPr>
        <p:spPr>
          <a:xfrm flipV="1">
            <a:off x="9184916" y="4562208"/>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p:cNvSpPr/>
          <p:nvPr/>
        </p:nvSpPr>
        <p:spPr>
          <a:xfrm flipV="1">
            <a:off x="8853477" y="473085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p:cNvSpPr/>
          <p:nvPr/>
        </p:nvSpPr>
        <p:spPr>
          <a:xfrm flipV="1">
            <a:off x="8431546" y="340323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p:cNvSpPr/>
          <p:nvPr/>
        </p:nvSpPr>
        <p:spPr>
          <a:xfrm flipV="1">
            <a:off x="10296108" y="23955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V="1">
            <a:off x="10516731" y="233773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10812771" y="344993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V="1">
            <a:off x="10984131" y="322227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V="1">
            <a:off x="9863654" y="22693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V="1">
            <a:off x="8406990" y="556451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4" name="椭圆 93"/>
          <p:cNvSpPr/>
          <p:nvPr/>
        </p:nvSpPr>
        <p:spPr>
          <a:xfrm rot="21170305" flipV="1">
            <a:off x="8409662" y="604746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8530508" y="5443785"/>
            <a:ext cx="6128158" cy="369332"/>
          </a:xfrm>
          <a:prstGeom prst="rect">
            <a:avLst/>
          </a:prstGeom>
          <a:noFill/>
        </p:spPr>
        <p:txBody>
          <a:bodyPr wrap="square">
            <a:spAutoFit/>
          </a:bodyPr>
          <a:lstStyle/>
          <a:p>
            <a:r>
              <a:rPr lang="en-US" altLang="zh-CN" dirty="0">
                <a:latin typeface="Calibri" panose="020F0502020204030204" charset="0"/>
                <a:cs typeface="Calibri" panose="020F0502020204030204" charset="0"/>
              </a:rPr>
              <a:t>Scan hit point of scan k</a:t>
            </a:r>
            <a:endParaRPr lang="zh-CN" altLang="en-US" dirty="0">
              <a:latin typeface="Calibri" panose="020F0502020204030204" charset="0"/>
              <a:cs typeface="Calibri" panose="020F0502020204030204" charset="0"/>
            </a:endParaRPr>
          </a:p>
        </p:txBody>
      </p:sp>
      <p:sp>
        <p:nvSpPr>
          <p:cNvPr id="96" name="文本框 95"/>
          <p:cNvSpPr txBox="1"/>
          <p:nvPr/>
        </p:nvSpPr>
        <p:spPr>
          <a:xfrm>
            <a:off x="8530508" y="5891744"/>
            <a:ext cx="6128158" cy="369332"/>
          </a:xfrm>
          <a:prstGeom prst="rect">
            <a:avLst/>
          </a:prstGeom>
          <a:noFill/>
        </p:spPr>
        <p:txBody>
          <a:bodyPr wrap="square">
            <a:spAutoFit/>
          </a:bodyPr>
          <a:lstStyle/>
          <a:p>
            <a:r>
              <a:rPr lang="en-US" altLang="zh-CN" dirty="0">
                <a:latin typeface="Calibri" panose="020F0502020204030204" charset="0"/>
                <a:cs typeface="Calibri" panose="020F0502020204030204" charset="0"/>
              </a:rPr>
              <a:t>Scan hit point of scan k+1</a:t>
            </a:r>
            <a:endParaRPr lang="zh-CN" altLang="en-US" dirty="0">
              <a:latin typeface="Calibri" panose="020F0502020204030204" charset="0"/>
              <a:cs typeface="Calibri" panose="020F0502020204030204" charset="0"/>
            </a:endParaRPr>
          </a:p>
        </p:txBody>
      </p:sp>
      <p:sp>
        <p:nvSpPr>
          <p:cNvPr id="97" name="椭圆 96"/>
          <p:cNvSpPr/>
          <p:nvPr/>
        </p:nvSpPr>
        <p:spPr>
          <a:xfrm>
            <a:off x="8815310" y="2061118"/>
            <a:ext cx="828723" cy="812609"/>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02" name="文本框 101"/>
          <p:cNvSpPr txBox="1"/>
          <p:nvPr/>
        </p:nvSpPr>
        <p:spPr>
          <a:xfrm>
            <a:off x="9115245" y="1413752"/>
            <a:ext cx="1772795" cy="369332"/>
          </a:xfrm>
          <a:prstGeom prst="rect">
            <a:avLst/>
          </a:prstGeom>
          <a:noFill/>
        </p:spPr>
        <p:txBody>
          <a:bodyPr wrap="square">
            <a:spAutoFit/>
          </a:bodyPr>
          <a:lstStyle/>
          <a:p>
            <a:r>
              <a:rPr lang="en-US" altLang="zh-CN" dirty="0">
                <a:latin typeface="Calibri" panose="020F0502020204030204" charset="0"/>
                <a:cs typeface="Calibri" panose="020F0502020204030204" charset="0"/>
              </a:rPr>
              <a:t>One similar area</a:t>
            </a:r>
            <a:endParaRPr lang="zh-CN" altLang="en-US" dirty="0">
              <a:latin typeface="Calibri" panose="020F0502020204030204" charset="0"/>
              <a:cs typeface="Calibri" panose="020F0502020204030204" charset="0"/>
            </a:endParaRPr>
          </a:p>
        </p:txBody>
      </p:sp>
      <p:sp>
        <p:nvSpPr>
          <p:cNvPr id="103" name="文本框 102"/>
          <p:cNvSpPr txBox="1"/>
          <p:nvPr/>
        </p:nvSpPr>
        <p:spPr>
          <a:xfrm>
            <a:off x="764467" y="2932979"/>
            <a:ext cx="6128158" cy="430887"/>
          </a:xfrm>
          <a:prstGeom prst="rect">
            <a:avLst/>
          </a:prstGeom>
          <a:noFill/>
        </p:spPr>
        <p:txBody>
          <a:bodyPr wrap="square">
            <a:spAutoFit/>
          </a:bodyPr>
          <a:lstStyle/>
          <a:p>
            <a:pPr algn="ctr"/>
            <a:r>
              <a:rPr lang="en-US" altLang="zh-CN" sz="2200" dirty="0">
                <a:latin typeface="Calibri" panose="020F0502020204030204" charset="0"/>
                <a:cs typeface="Calibri" panose="020F0502020204030204" charset="0"/>
              </a:rPr>
              <a:t>Try to make the difference smaller. </a:t>
            </a:r>
            <a:endParaRPr lang="zh-CN" altLang="en-US" sz="2200" dirty="0">
              <a:latin typeface="Calibri" panose="020F0502020204030204" charset="0"/>
              <a:cs typeface="Calibri" panose="020F0502020204030204" charset="0"/>
            </a:endParaRPr>
          </a:p>
        </p:txBody>
      </p:sp>
      <p:sp>
        <p:nvSpPr>
          <p:cNvPr id="105" name="箭头: 虚尾 104"/>
          <p:cNvSpPr/>
          <p:nvPr/>
        </p:nvSpPr>
        <p:spPr>
          <a:xfrm rot="5400000">
            <a:off x="3586974" y="2468096"/>
            <a:ext cx="483143" cy="214159"/>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7" name="文本框 106"/>
              <p:cNvSpPr txBox="1"/>
              <p:nvPr/>
            </p:nvSpPr>
            <p:spPr>
              <a:xfrm>
                <a:off x="764467" y="4079473"/>
                <a:ext cx="6128158" cy="769441"/>
              </a:xfrm>
              <a:prstGeom prst="rect">
                <a:avLst/>
              </a:prstGeom>
              <a:noFill/>
            </p:spPr>
            <p:txBody>
              <a:bodyPr wrap="square">
                <a:spAutoFit/>
              </a:bodyPr>
              <a:lstStyle/>
              <a:p>
                <a:pPr algn="ctr"/>
                <a:r>
                  <a:rPr lang="en-US" altLang="zh-CN" sz="2200" dirty="0">
                    <a:latin typeface="Calibri" panose="020F0502020204030204" charset="0"/>
                    <a:cs typeface="Calibri" panose="020F0502020204030204" charset="0"/>
                  </a:rPr>
                  <a:t>Find 1-D </a:t>
                </a:r>
                <a:r>
                  <a:rPr lang="en-US" altLang="zh-CN" sz="2200" dirty="0">
                    <a:solidFill>
                      <a:schemeClr val="accent2">
                        <a:lumMod val="75000"/>
                      </a:schemeClr>
                    </a:solidFill>
                    <a:latin typeface="Calibri" panose="020F0502020204030204" charset="0"/>
                    <a:cs typeface="Calibri" panose="020F0502020204030204" charset="0"/>
                  </a:rPr>
                  <a:t>distance grid maps</a:t>
                </a:r>
                <a:r>
                  <a:rPr lang="en-US" altLang="zh-CN" sz="2200" dirty="0">
                    <a:latin typeface="Calibri" panose="020F0502020204030204" charset="0"/>
                    <a:cs typeface="Calibri" panose="020F0502020204030204" charset="0"/>
                  </a:rPr>
                  <a:t> for scan k (</a:t>
                </a:r>
                <a14:m>
                  <m:oMath xmlns:m="http://schemas.openxmlformats.org/officeDocument/2006/math">
                    <m:sSub>
                      <m:sSubPr>
                        <m:ctrlPr>
                          <a:rPr lang="en-US" altLang="zh-CN" sz="2200" i="1" smtClean="0">
                            <a:latin typeface="Cambria Math" panose="02040503050406030204" pitchFamily="18" charset="0"/>
                            <a:cs typeface="Calibri" panose="020F0502020204030204" charset="0"/>
                          </a:rPr>
                        </m:ctrlPr>
                      </m:sSubPr>
                      <m:e>
                        <m:r>
                          <a:rPr lang="en-US" altLang="zh-CN" sz="2200" b="0" i="1" smtClean="0">
                            <a:latin typeface="Cambria Math" panose="02040503050406030204" pitchFamily="18" charset="0"/>
                            <a:cs typeface="Calibri" panose="020F0502020204030204" charset="0"/>
                          </a:rPr>
                          <m:t>𝑢</m:t>
                        </m:r>
                      </m:e>
                      <m:sub>
                        <m:r>
                          <a:rPr lang="en-US" altLang="zh-CN" sz="2200" b="0" i="1" smtClean="0">
                            <a:latin typeface="Cambria Math" panose="02040503050406030204" pitchFamily="18" charset="0"/>
                            <a:cs typeface="Calibri" panose="020F0502020204030204" charset="0"/>
                          </a:rPr>
                          <m:t>𝑘</m:t>
                        </m:r>
                      </m:sub>
                    </m:sSub>
                  </m:oMath>
                </a14:m>
                <a:r>
                  <a:rPr lang="en-US" altLang="zh-CN" sz="2200" dirty="0">
                    <a:latin typeface="Calibri" panose="020F0502020204030204" charset="0"/>
                    <a:cs typeface="Calibri" panose="020F0502020204030204" charset="0"/>
                  </a:rPr>
                  <a:t>)</a:t>
                </a:r>
                <a:endParaRPr lang="en-US" altLang="zh-CN" sz="2200" dirty="0">
                  <a:latin typeface="Calibri" panose="020F0502020204030204" charset="0"/>
                  <a:cs typeface="Calibri" panose="020F0502020204030204" charset="0"/>
                </a:endParaRPr>
              </a:p>
              <a:p>
                <a:pPr algn="ctr"/>
                <a:r>
                  <a:rPr lang="en-US" altLang="zh-CN" sz="2200" dirty="0">
                    <a:latin typeface="Calibri" panose="020F0502020204030204" charset="0"/>
                    <a:cs typeface="Calibri" panose="020F0502020204030204" charset="0"/>
                  </a:rPr>
                  <a:t>&amp; 1-D </a:t>
                </a:r>
                <a:r>
                  <a:rPr lang="en-US" altLang="zh-CN" sz="2200" dirty="0">
                    <a:solidFill>
                      <a:schemeClr val="accent2">
                        <a:lumMod val="75000"/>
                      </a:schemeClr>
                    </a:solidFill>
                    <a:latin typeface="Calibri" panose="020F0502020204030204" charset="0"/>
                    <a:cs typeface="Calibri" panose="020F0502020204030204" charset="0"/>
                  </a:rPr>
                  <a:t>hits grid maps</a:t>
                </a:r>
                <a:r>
                  <a:rPr lang="en-US" altLang="zh-CN" sz="2200" dirty="0">
                    <a:latin typeface="Calibri" panose="020F0502020204030204" charset="0"/>
                    <a:cs typeface="Calibri" panose="020F0502020204030204" charset="0"/>
                  </a:rPr>
                  <a:t> for scan k+1 (</a:t>
                </a:r>
                <a14:m>
                  <m:oMath xmlns:m="http://schemas.openxmlformats.org/officeDocument/2006/math">
                    <m:sSub>
                      <m:sSubPr>
                        <m:ctrlPr>
                          <a:rPr lang="en-US" altLang="zh-CN" sz="2200" i="1" smtClean="0">
                            <a:latin typeface="Cambria Math" panose="02040503050406030204" pitchFamily="18" charset="0"/>
                            <a:cs typeface="Calibri" panose="020F0502020204030204" charset="0"/>
                          </a:rPr>
                        </m:ctrlPr>
                      </m:sSubPr>
                      <m:e>
                        <m:r>
                          <a:rPr lang="en-US" altLang="zh-CN" sz="2200" b="0" i="1" smtClean="0">
                            <a:latin typeface="Cambria Math" panose="02040503050406030204" pitchFamily="18" charset="0"/>
                            <a:cs typeface="Calibri" panose="020F0502020204030204" charset="0"/>
                          </a:rPr>
                          <m:t>𝑣</m:t>
                        </m:r>
                      </m:e>
                      <m:sub>
                        <m:r>
                          <a:rPr lang="en-US" altLang="zh-CN" sz="2200" b="0" i="1" smtClean="0">
                            <a:latin typeface="Cambria Math" panose="02040503050406030204" pitchFamily="18" charset="0"/>
                            <a:cs typeface="Calibri" panose="020F0502020204030204" charset="0"/>
                          </a:rPr>
                          <m:t>𝑘</m:t>
                        </m:r>
                        <m:r>
                          <a:rPr lang="en-US" altLang="zh-CN" sz="2200" b="0" i="1" smtClean="0">
                            <a:latin typeface="Cambria Math" panose="02040503050406030204" pitchFamily="18" charset="0"/>
                            <a:cs typeface="Calibri" panose="020F0502020204030204" charset="0"/>
                          </a:rPr>
                          <m:t>+</m:t>
                        </m:r>
                        <m:r>
                          <a:rPr lang="en-US" altLang="zh-CN" sz="2200" b="0" i="1" smtClean="0">
                            <a:latin typeface="Cambria Math" panose="02040503050406030204" pitchFamily="18" charset="0"/>
                            <a:cs typeface="Calibri" panose="020F0502020204030204" charset="0"/>
                          </a:rPr>
                          <m:t>1</m:t>
                        </m:r>
                      </m:sub>
                    </m:sSub>
                  </m:oMath>
                </a14:m>
                <a:r>
                  <a:rPr lang="en-US" altLang="zh-CN" sz="2200" dirty="0">
                    <a:latin typeface="Calibri" panose="020F0502020204030204" charset="0"/>
                    <a:cs typeface="Calibri" panose="020F0502020204030204" charset="0"/>
                  </a:rPr>
                  <a:t>)</a:t>
                </a:r>
                <a:endParaRPr lang="zh-CN" altLang="en-US" sz="2200" dirty="0">
                  <a:latin typeface="Calibri" panose="020F0502020204030204" charset="0"/>
                  <a:cs typeface="Calibri" panose="020F0502020204030204" charset="0"/>
                </a:endParaRPr>
              </a:p>
            </p:txBody>
          </p:sp>
        </mc:Choice>
        <mc:Fallback>
          <p:sp>
            <p:nvSpPr>
              <p:cNvPr id="107" name="文本框 106"/>
              <p:cNvSpPr txBox="1">
                <a:spLocks noRot="1" noChangeAspect="1" noMove="1" noResize="1" noEditPoints="1" noAdjustHandles="1" noChangeArrowheads="1" noChangeShapeType="1" noTextEdit="1"/>
              </p:cNvSpPr>
              <p:nvPr/>
            </p:nvSpPr>
            <p:spPr>
              <a:xfrm>
                <a:off x="764467" y="4079473"/>
                <a:ext cx="6128158" cy="769441"/>
              </a:xfrm>
              <a:prstGeom prst="rect">
                <a:avLst/>
              </a:prstGeom>
              <a:blipFill rotWithShape="1">
                <a:blip r:embed="rId7"/>
                <a:stretch>
                  <a:fillRect l="-9" t="-30" r="5" b="7"/>
                </a:stretch>
              </a:blipFill>
            </p:spPr>
            <p:txBody>
              <a:bodyPr/>
              <a:lstStyle/>
              <a:p>
                <a:r>
                  <a:rPr lang="zh-CN" altLang="en-US">
                    <a:noFill/>
                  </a:rPr>
                  <a:t> </a:t>
                </a:r>
              </a:p>
            </p:txBody>
          </p:sp>
        </mc:Fallback>
      </mc:AlternateContent>
      <p:sp>
        <p:nvSpPr>
          <p:cNvPr id="108" name="文本框 107"/>
          <p:cNvSpPr txBox="1"/>
          <p:nvPr/>
        </p:nvSpPr>
        <p:spPr>
          <a:xfrm>
            <a:off x="4936806" y="5704352"/>
            <a:ext cx="2194211" cy="400110"/>
          </a:xfrm>
          <a:prstGeom prst="rect">
            <a:avLst/>
          </a:prstGeom>
          <a:noFill/>
        </p:spPr>
        <p:txBody>
          <a:bodyPr wrap="square">
            <a:spAutoFit/>
          </a:bodyPr>
          <a:lstStyle/>
          <a:p>
            <a:r>
              <a:rPr lang="en-US" altLang="zh-CN" sz="2000" dirty="0">
                <a:solidFill>
                  <a:schemeClr val="accent2">
                    <a:lumMod val="75000"/>
                  </a:schemeClr>
                </a:solidFill>
                <a:latin typeface="Calibri" panose="020F0502020204030204" charset="0"/>
                <a:cs typeface="Calibri" panose="020F0502020204030204" charset="0"/>
              </a:rPr>
              <a:t>Objective Function</a:t>
            </a:r>
            <a:endParaRPr lang="zh-CN" altLang="en-US" sz="2000" dirty="0">
              <a:solidFill>
                <a:schemeClr val="accent2">
                  <a:lumMod val="75000"/>
                </a:schemeClr>
              </a:solidFill>
              <a:latin typeface="Calibri" panose="020F0502020204030204" charset="0"/>
              <a:cs typeface="Calibri" panose="020F0502020204030204" charset="0"/>
            </a:endParaRPr>
          </a:p>
        </p:txBody>
      </p:sp>
      <p:sp>
        <p:nvSpPr>
          <p:cNvPr id="109" name="箭头: 虚尾 108"/>
          <p:cNvSpPr/>
          <p:nvPr/>
        </p:nvSpPr>
        <p:spPr>
          <a:xfrm rot="5400000">
            <a:off x="3586974" y="3614590"/>
            <a:ext cx="483143" cy="214159"/>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10" name="箭头: 虚尾 109"/>
          <p:cNvSpPr/>
          <p:nvPr/>
        </p:nvSpPr>
        <p:spPr>
          <a:xfrm rot="5400000">
            <a:off x="3586975" y="5099638"/>
            <a:ext cx="483143" cy="214159"/>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1" name="文本框 110"/>
              <p:cNvSpPr txBox="1"/>
              <p:nvPr/>
            </p:nvSpPr>
            <p:spPr>
              <a:xfrm>
                <a:off x="2814221" y="5674495"/>
                <a:ext cx="2003627"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𝑎𝑟𝑔𝑚𝑖𝑛</m:t>
                      </m:r>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𝑢</m:t>
                              </m:r>
                            </m:e>
                            <m:sub>
                              <m:r>
                                <a:rPr lang="en-US" altLang="zh-CN" sz="2000" b="0" i="1" smtClean="0">
                                  <a:solidFill>
                                    <a:schemeClr val="tx1"/>
                                  </a:solidFill>
                                  <a:latin typeface="Cambria Math" panose="02040503050406030204" pitchFamily="18" charset="0"/>
                                </a:rPr>
                                <m:t>𝑘</m:t>
                              </m:r>
                            </m:sub>
                          </m:sSub>
                        </m:e>
                        <m:sup>
                          <m:r>
                            <a:rPr lang="en-US" altLang="zh-CN" sz="2000" b="0" i="1" smtClean="0">
                              <a:solidFill>
                                <a:schemeClr val="tx1"/>
                              </a:solidFill>
                              <a:latin typeface="Cambria Math" panose="02040503050406030204" pitchFamily="18" charset="0"/>
                            </a:rPr>
                            <m:t>𝑇</m:t>
                          </m:r>
                        </m:sup>
                      </m:sSup>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𝑣</m:t>
                          </m:r>
                        </m:e>
                        <m:sub>
                          <m:r>
                            <a:rPr lang="en-US" altLang="zh-CN" sz="2000" b="0" i="1" smtClean="0">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sub>
                      </m:sSub>
                    </m:oMath>
                  </m:oMathPara>
                </a14:m>
                <a:endParaRPr lang="zh-CN" altLang="en-US" sz="1600" dirty="0"/>
              </a:p>
            </p:txBody>
          </p:sp>
        </mc:Choice>
        <mc:Fallback>
          <p:sp>
            <p:nvSpPr>
              <p:cNvPr id="111" name="文本框 110"/>
              <p:cNvSpPr txBox="1">
                <a:spLocks noRot="1" noChangeAspect="1" noMove="1" noResize="1" noEditPoints="1" noAdjustHandles="1" noChangeArrowheads="1" noChangeShapeType="1" noTextEdit="1"/>
              </p:cNvSpPr>
              <p:nvPr/>
            </p:nvSpPr>
            <p:spPr>
              <a:xfrm>
                <a:off x="2814221" y="5674495"/>
                <a:ext cx="2003627" cy="400110"/>
              </a:xfrm>
              <a:prstGeom prst="rect">
                <a:avLst/>
              </a:prstGeom>
              <a:blipFill rotWithShape="1">
                <a:blip r:embed="rId8"/>
                <a:stretch>
                  <a:fillRect l="-27" t="-34" r="5"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文本框 112"/>
              <p:cNvSpPr txBox="1"/>
              <p:nvPr/>
            </p:nvSpPr>
            <p:spPr>
              <a:xfrm>
                <a:off x="2891385" y="6054833"/>
                <a:ext cx="1044242" cy="2616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1100" b="0" i="1" smtClean="0">
                              <a:solidFill>
                                <a:schemeClr val="tx1"/>
                              </a:solidFill>
                              <a:latin typeface="Cambria Math" panose="02040503050406030204" pitchFamily="18" charset="0"/>
                            </a:rPr>
                          </m:ctrlPr>
                        </m:sSupPr>
                        <m:e>
                          <m:r>
                            <a:rPr lang="en-US" altLang="zh-CN" sz="1100" b="0" i="1" smtClean="0">
                              <a:solidFill>
                                <a:schemeClr val="tx1"/>
                              </a:solidFill>
                              <a:latin typeface="Cambria Math" panose="02040503050406030204" pitchFamily="18" charset="0"/>
                            </a:rPr>
                            <m:t>𝑃</m:t>
                          </m:r>
                        </m:e>
                        <m:sup>
                          <m:r>
                            <a:rPr lang="en-US" altLang="zh-CN" sz="1100" b="0" i="1" smtClean="0">
                              <a:solidFill>
                                <a:schemeClr val="tx1"/>
                              </a:solidFill>
                              <a:latin typeface="Cambria Math" panose="02040503050406030204" pitchFamily="18" charset="0"/>
                            </a:rPr>
                            <m:t>∗</m:t>
                          </m:r>
                        </m:sup>
                      </m:sSup>
                      <m:d>
                        <m:dPr>
                          <m:ctrlPr>
                            <a:rPr lang="en-US" altLang="zh-CN" sz="1100" b="0" i="1" smtClean="0">
                              <a:solidFill>
                                <a:schemeClr val="tx1"/>
                              </a:solidFill>
                              <a:latin typeface="Cambria Math" panose="02040503050406030204" pitchFamily="18" charset="0"/>
                            </a:rPr>
                          </m:ctrlPr>
                        </m:dPr>
                        <m:e>
                          <m:r>
                            <a:rPr lang="en-US" altLang="zh-CN" sz="1100" b="0" i="1" smtClean="0">
                              <a:solidFill>
                                <a:schemeClr val="tx1"/>
                              </a:solidFill>
                              <a:latin typeface="Cambria Math" panose="02040503050406030204" pitchFamily="18" charset="0"/>
                            </a:rPr>
                            <m:t>𝑘</m:t>
                          </m:r>
                          <m:r>
                            <a:rPr lang="en-US" altLang="zh-CN" sz="1100" b="0" i="1" smtClean="0">
                              <a:solidFill>
                                <a:schemeClr val="tx1"/>
                              </a:solidFill>
                              <a:latin typeface="Cambria Math" panose="02040503050406030204" pitchFamily="18" charset="0"/>
                            </a:rPr>
                            <m:t>+</m:t>
                          </m:r>
                          <m:r>
                            <a:rPr lang="en-US" altLang="zh-CN" sz="1100" b="0" i="1" smtClean="0">
                              <a:solidFill>
                                <a:schemeClr val="tx1"/>
                              </a:solidFill>
                              <a:latin typeface="Cambria Math" panose="02040503050406030204" pitchFamily="18" charset="0"/>
                            </a:rPr>
                            <m:t>1</m:t>
                          </m:r>
                        </m:e>
                        <m:e>
                          <m:r>
                            <a:rPr lang="en-US" altLang="zh-CN" sz="1100" b="0" i="1" smtClean="0">
                              <a:solidFill>
                                <a:schemeClr val="tx1"/>
                              </a:solidFill>
                              <a:latin typeface="Cambria Math" panose="02040503050406030204" pitchFamily="18" charset="0"/>
                            </a:rPr>
                            <m:t>𝑘</m:t>
                          </m:r>
                        </m:e>
                      </m:d>
                    </m:oMath>
                  </m:oMathPara>
                </a14:m>
                <a:endParaRPr lang="zh-CN" altLang="en-US" sz="1100" dirty="0"/>
              </a:p>
            </p:txBody>
          </p:sp>
        </mc:Choice>
        <mc:Fallback>
          <p:sp>
            <p:nvSpPr>
              <p:cNvPr id="113" name="文本框 112"/>
              <p:cNvSpPr txBox="1">
                <a:spLocks noRot="1" noChangeAspect="1" noMove="1" noResize="1" noEditPoints="1" noAdjustHandles="1" noChangeArrowheads="1" noChangeShapeType="1" noTextEdit="1"/>
              </p:cNvSpPr>
              <p:nvPr/>
            </p:nvSpPr>
            <p:spPr>
              <a:xfrm>
                <a:off x="2891385" y="6054833"/>
                <a:ext cx="1044242" cy="261610"/>
              </a:xfrm>
              <a:prstGeom prst="rect">
                <a:avLst/>
              </a:prstGeom>
              <a:blipFill rotWithShape="1">
                <a:blip r:embed="rId9"/>
                <a:stretch>
                  <a:fillRect l="-22" t="-41" r="51" b="37"/>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Scan to Scan Match</a:t>
            </a:r>
            <a:endParaRPr lang="zh-CN" altLang="en-US" sz="3200" dirty="0">
              <a:solidFill>
                <a:schemeClr val="accent2">
                  <a:lumMod val="75000"/>
                </a:schemeClr>
              </a:solidFill>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22" name="文本框 21"/>
              <p:cNvSpPr txBox="1"/>
              <p:nvPr/>
            </p:nvSpPr>
            <p:spPr>
              <a:xfrm>
                <a:off x="941657" y="1450574"/>
                <a:ext cx="10582784" cy="3995420"/>
              </a:xfrm>
              <a:prstGeom prst="rect">
                <a:avLst/>
              </a:prstGeom>
              <a:noFill/>
            </p:spPr>
            <p:txBody>
              <a:bodyPr wrap="square">
                <a:spAutoFit/>
              </a:bodyPr>
              <a:lstStyle/>
              <a:p>
                <a:pPr>
                  <a:lnSpc>
                    <a:spcPct val="150000"/>
                  </a:lnSpc>
                </a:pPr>
                <a:r>
                  <a:rPr lang="en-US" altLang="zh-CN" sz="2400" dirty="0">
                    <a:latin typeface="Calibri" panose="020F0502020204030204" charset="0"/>
                    <a:cs typeface="Calibri" panose="020F0502020204030204" charset="0"/>
                  </a:rPr>
                  <a:t>Optimization: </a:t>
                </a:r>
                <a:r>
                  <a:rPr lang="en-US" altLang="zh-CN" sz="2400" dirty="0">
                    <a:solidFill>
                      <a:schemeClr val="accent2">
                        <a:lumMod val="75000"/>
                      </a:schemeClr>
                    </a:solidFill>
                    <a:latin typeface="Calibri" panose="020F0502020204030204" charset="0"/>
                    <a:cs typeface="Calibri" panose="020F0502020204030204" charset="0"/>
                  </a:rPr>
                  <a:t>Downhill Searching </a:t>
                </a:r>
                <a:r>
                  <a:rPr lang="en-US" altLang="zh-CN" sz="2400" dirty="0">
                    <a:latin typeface="Calibri" panose="020F0502020204030204" charset="0"/>
                    <a:cs typeface="Calibri" panose="020F0502020204030204" charset="0"/>
                  </a:rPr>
                  <a:t>is used. </a:t>
                </a:r>
                <a:endParaRPr lang="en-US" altLang="zh-CN" sz="2400" dirty="0">
                  <a:latin typeface="Calibri" panose="020F0502020204030204" charset="0"/>
                  <a:cs typeface="Calibri" panose="020F0502020204030204" charset="0"/>
                </a:endParaRPr>
              </a:p>
              <a:p>
                <a:pPr marL="342900" indent="-342900">
                  <a:lnSpc>
                    <a:spcPct val="150000"/>
                  </a:lnSpc>
                  <a:buFont typeface="Wingdings" panose="05000000000000000000" pitchFamily="2" charset="2"/>
                  <a:buChar char="Ø"/>
                </a:pPr>
                <a:r>
                  <a:rPr lang="en-US" altLang="zh-CN" sz="2400" dirty="0">
                    <a:latin typeface="Calibri" panose="020F0502020204030204" charset="0"/>
                    <a:cs typeface="Calibri" panose="020F0502020204030204" charset="0"/>
                  </a:rPr>
                  <a:t>Search the surrounding then choose the pose with less</a:t>
                </a:r>
                <a:r>
                  <a:rPr lang="en-US" altLang="zh-CN" sz="2400" i="1" dirty="0">
                    <a:latin typeface="Calibri" panose="020F0502020204030204" charset="0"/>
                    <a:cs typeface="Calibri" panose="020F0502020204030204" charset="0"/>
                  </a:rPr>
                  <a:t> </a:t>
                </a:r>
                <a:r>
                  <a:rPr lang="en-US" altLang="zh-CN" sz="2400" i="1" dirty="0">
                    <a:solidFill>
                      <a:schemeClr val="accent2">
                        <a:lumMod val="75000"/>
                      </a:schemeClr>
                    </a:solidFill>
                    <a:latin typeface="Calibri" panose="020F0502020204030204" charset="0"/>
                    <a:cs typeface="Calibri" panose="020F0502020204030204" charset="0"/>
                  </a:rPr>
                  <a:t>score</a:t>
                </a:r>
                <a:r>
                  <a:rPr lang="en-US" altLang="zh-CN" sz="2400" dirty="0">
                    <a:latin typeface="Calibri" panose="020F0502020204030204" charset="0"/>
                    <a:cs typeface="Calibri" panose="020F0502020204030204" charset="0"/>
                  </a:rPr>
                  <a:t> iteratively.</a:t>
                </a:r>
                <a:endParaRPr lang="en-US" altLang="zh-CN" sz="2400" dirty="0">
                  <a:latin typeface="Calibri" panose="020F0502020204030204" charset="0"/>
                  <a:cs typeface="Calibri" panose="020F0502020204030204" charset="0"/>
                </a:endParaRPr>
              </a:p>
              <a:p>
                <a:pPr marL="342900" indent="-342900">
                  <a:lnSpc>
                    <a:spcPct val="150000"/>
                  </a:lnSpc>
                  <a:buFont typeface="Wingdings" panose="05000000000000000000" pitchFamily="2" charset="2"/>
                  <a:buChar char="Ø"/>
                </a:pPr>
                <a:r>
                  <a:rPr lang="en-US" altLang="zh-CN" sz="2400" dirty="0">
                    <a:latin typeface="Calibri" panose="020F0502020204030204" charset="0"/>
                    <a:cs typeface="Calibri" panose="020F0502020204030204" charset="0"/>
                  </a:rPr>
                  <a:t>Use </a:t>
                </a:r>
                <a:r>
                  <a:rPr lang="en-US" altLang="zh-CN" sz="2400" dirty="0">
                    <a:solidFill>
                      <a:schemeClr val="accent2">
                        <a:lumMod val="75000"/>
                      </a:schemeClr>
                    </a:solidFill>
                    <a:latin typeface="Calibri" panose="020F0502020204030204" charset="0"/>
                    <a:cs typeface="Calibri" panose="020F0502020204030204" charset="0"/>
                  </a:rPr>
                  <a:t>small steps</a:t>
                </a:r>
                <a:r>
                  <a:rPr lang="en-US" altLang="zh-CN" sz="2400" dirty="0">
                    <a:latin typeface="Calibri" panose="020F0502020204030204" charset="0"/>
                    <a:cs typeface="Calibri" panose="020F0502020204030204" charset="0"/>
                  </a:rPr>
                  <a:t> with certain resolutions </a:t>
                </a:r>
                <a14:m>
                  <m:oMath xmlns:m="http://schemas.openxmlformats.org/officeDocument/2006/math">
                    <m:r>
                      <a:rPr lang="en-US" altLang="zh-CN" sz="2400" b="1" i="1" smtClean="0">
                        <a:effectLst/>
                        <a:latin typeface="Cambria Math" panose="02040503050406030204" pitchFamily="18" charset="0"/>
                        <a:ea typeface="等线" panose="02010600030101010101" pitchFamily="2" charset="-122"/>
                        <a:cs typeface="Times New Roman" panose="02020603050405020304" pitchFamily="18" charset="0"/>
                      </a:rPr>
                      <m:t>𝒓</m:t>
                    </m:r>
                    <m:r>
                      <a:rPr lang="en-US" altLang="zh-CN" sz="2400" b="0" i="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400" i="1"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𝑦</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𝜃</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latin typeface="Calibri" panose="020F0502020204030204" charset="0"/>
                    <a:cs typeface="Calibri" panose="020F0502020204030204" charset="0"/>
                  </a:rPr>
                  <a:t>.</a:t>
                </a:r>
                <a:endParaRPr lang="en-US" altLang="zh-CN" sz="2400" dirty="0">
                  <a:latin typeface="Calibri" panose="020F0502020204030204" charset="0"/>
                  <a:cs typeface="Calibri" panose="020F0502020204030204" charset="0"/>
                </a:endParaRPr>
              </a:p>
              <a:p>
                <a:pPr marL="342900" indent="-342900">
                  <a:lnSpc>
                    <a:spcPct val="150000"/>
                  </a:lnSpc>
                  <a:buFont typeface="Wingdings" panose="05000000000000000000" pitchFamily="2" charset="2"/>
                  <a:buChar char="Ø"/>
                </a:pPr>
                <a:r>
                  <a:rPr lang="en-US" altLang="zh-CN" sz="2400" dirty="0">
                    <a:latin typeface="Calibri" panose="020F0502020204030204" charset="0"/>
                    <a:cs typeface="Calibri" panose="020F0502020204030204" charset="0"/>
                  </a:rPr>
                  <a:t>If better pose not found, change the </a:t>
                </a:r>
                <a:r>
                  <a:rPr lang="en-US" altLang="zh-CN" sz="2400" dirty="0">
                    <a:solidFill>
                      <a:schemeClr val="accent2">
                        <a:lumMod val="75000"/>
                      </a:schemeClr>
                    </a:solidFill>
                    <a:latin typeface="Calibri" panose="020F0502020204030204" charset="0"/>
                    <a:cs typeface="Calibri" panose="020F0502020204030204" charset="0"/>
                  </a:rPr>
                  <a:t>resolutions</a:t>
                </a:r>
                <a:r>
                  <a:rPr lang="en-US" altLang="zh-CN" sz="2400" dirty="0">
                    <a:latin typeface="Calibri" panose="020F0502020204030204" charset="0"/>
                    <a:cs typeface="Calibri" panose="020F0502020204030204" charset="0"/>
                  </a:rPr>
                  <a:t>.</a:t>
                </a:r>
                <a:endParaRPr lang="en-US" altLang="zh-CN" sz="2400" dirty="0">
                  <a:latin typeface="Calibri" panose="020F0502020204030204" charset="0"/>
                  <a:cs typeface="Calibri" panose="020F0502020204030204" charset="0"/>
                </a:endParaRPr>
              </a:p>
              <a:p>
                <a:pPr marL="342900" indent="-342900">
                  <a:lnSpc>
                    <a:spcPct val="150000"/>
                  </a:lnSpc>
                  <a:buFont typeface="Wingdings" panose="05000000000000000000" pitchFamily="2" charset="2"/>
                  <a:buChar char="Ø"/>
                </a:pPr>
                <a:r>
                  <a:rPr lang="en-US" altLang="zh-CN" sz="2400" dirty="0">
                    <a:latin typeface="Calibri" panose="020F0502020204030204" charset="0"/>
                    <a:cs typeface="Calibri" panose="020F0502020204030204" charset="0"/>
                  </a:rPr>
                  <a:t>To </a:t>
                </a:r>
                <a:r>
                  <a:rPr lang="en-US" altLang="zh-CN" sz="2400" dirty="0">
                    <a:solidFill>
                      <a:schemeClr val="accent2">
                        <a:lumMod val="75000"/>
                      </a:schemeClr>
                    </a:solidFill>
                    <a:latin typeface="Calibri" panose="020F0502020204030204" charset="0"/>
                    <a:cs typeface="Calibri" panose="020F0502020204030204" charset="0"/>
                  </a:rPr>
                  <a:t>limit the running time</a:t>
                </a:r>
                <a:r>
                  <a:rPr lang="en-US" altLang="zh-CN" sz="2400" dirty="0">
                    <a:latin typeface="Calibri" panose="020F0502020204030204" charset="0"/>
                    <a:cs typeface="Calibri" panose="020F0502020204030204" charset="0"/>
                  </a:rPr>
                  <a:t>, set limitations to times of iterations and resolution reduction.</a:t>
                </a:r>
                <a:endParaRPr lang="zh-CN" altLang="en-US" sz="2400" dirty="0">
                  <a:latin typeface="Calibri" panose="020F0502020204030204" charset="0"/>
                  <a:cs typeface="Calibri" panose="020F0502020204030204" charset="0"/>
                </a:endParaRPr>
              </a:p>
              <a:p>
                <a:pPr>
                  <a:lnSpc>
                    <a:spcPct val="150000"/>
                  </a:lnSpc>
                </a:pPr>
                <a:endParaRPr lang="zh-CN" altLang="en-US" sz="2400" dirty="0">
                  <a:solidFill>
                    <a:schemeClr val="accent2">
                      <a:lumMod val="75000"/>
                    </a:schemeClr>
                  </a:solidFill>
                  <a:latin typeface="Calibri" panose="020F0502020204030204" charset="0"/>
                  <a:cs typeface="Calibri" panose="020F0502020204030204"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941657" y="1450574"/>
                <a:ext cx="10582784" cy="3995420"/>
              </a:xfrm>
              <a:prstGeom prst="rect">
                <a:avLst/>
              </a:prstGeom>
              <a:blipFill rotWithShape="1">
                <a:blip r:embed="rId1"/>
                <a:stretch>
                  <a:fillRect l="-6" t="-6" r="4" b="6"/>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Scan to Scan Match</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6" name="矩形: 圆角 5"/>
          <p:cNvSpPr/>
          <p:nvPr/>
        </p:nvSpPr>
        <p:spPr>
          <a:xfrm>
            <a:off x="215117" y="1921035"/>
            <a:ext cx="1453035"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charset="0"/>
                <a:cs typeface="Calibri" panose="020F0502020204030204" charset="0"/>
              </a:rPr>
              <a:t>Score = 0;</a:t>
            </a:r>
            <a:endParaRPr lang="en-US" altLang="zh-CN" sz="1600" dirty="0">
              <a:solidFill>
                <a:schemeClr val="tx1"/>
              </a:solidFill>
              <a:latin typeface="Calibri" panose="020F0502020204030204" charset="0"/>
              <a:cs typeface="Calibri" panose="020F0502020204030204" charset="0"/>
            </a:endParaRPr>
          </a:p>
          <a:p>
            <a:pPr algn="ctr"/>
            <a:r>
              <a:rPr lang="en-US" altLang="zh-CN" sz="1600" dirty="0">
                <a:solidFill>
                  <a:schemeClr val="tx1"/>
                </a:solidFill>
                <a:latin typeface="Calibri" panose="020F0502020204030204" charset="0"/>
                <a:cs typeface="Calibri" panose="020F0502020204030204" charset="0"/>
              </a:rPr>
              <a:t>Times = 0;</a:t>
            </a:r>
            <a:endParaRPr lang="en-US" altLang="zh-CN" sz="1600" dirty="0">
              <a:solidFill>
                <a:schemeClr val="tx1"/>
              </a:solidFill>
              <a:latin typeface="Calibri" panose="020F0502020204030204" charset="0"/>
              <a:cs typeface="Calibri" panose="020F0502020204030204" charset="0"/>
            </a:endParaRPr>
          </a:p>
          <a:p>
            <a:pPr algn="ctr"/>
            <a:r>
              <a:rPr lang="en-US" altLang="zh-CN" sz="1600" dirty="0" err="1">
                <a:solidFill>
                  <a:schemeClr val="tx1"/>
                </a:solidFill>
                <a:latin typeface="Calibri" panose="020F0502020204030204" charset="0"/>
                <a:cs typeface="Calibri" panose="020F0502020204030204" charset="0"/>
              </a:rPr>
              <a:t>Pose_n</a:t>
            </a:r>
            <a:r>
              <a:rPr lang="en-US" altLang="zh-CN" sz="1600" dirty="0">
                <a:solidFill>
                  <a:schemeClr val="tx1"/>
                </a:solidFill>
                <a:latin typeface="Calibri" panose="020F0502020204030204" charset="0"/>
                <a:cs typeface="Calibri" panose="020F0502020204030204" charset="0"/>
              </a:rPr>
              <a:t> = Pose </a:t>
            </a:r>
            <a:endParaRPr lang="zh-CN" altLang="en-US" sz="1600" dirty="0">
              <a:solidFill>
                <a:schemeClr val="tx1"/>
              </a:solidFill>
              <a:latin typeface="Calibri" panose="020F0502020204030204" charset="0"/>
              <a:cs typeface="Calibri" panose="020F0502020204030204" charset="0"/>
            </a:endParaRPr>
          </a:p>
        </p:txBody>
      </p:sp>
      <p:sp>
        <p:nvSpPr>
          <p:cNvPr id="10" name="文本框 9"/>
          <p:cNvSpPr txBox="1"/>
          <p:nvPr/>
        </p:nvSpPr>
        <p:spPr>
          <a:xfrm>
            <a:off x="215116" y="1524335"/>
            <a:ext cx="1453035"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Initialization</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11" name="箭头: 虚尾 10"/>
          <p:cNvSpPr/>
          <p:nvPr/>
        </p:nvSpPr>
        <p:spPr>
          <a:xfrm>
            <a:off x="1750971" y="2170610"/>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9" name="流程图: 决策 8"/>
          <p:cNvSpPr/>
          <p:nvPr/>
        </p:nvSpPr>
        <p:spPr>
          <a:xfrm>
            <a:off x="2549323" y="1921035"/>
            <a:ext cx="1272913" cy="802605"/>
          </a:xfrm>
          <a:prstGeom prst="flowChartDecision">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charset="0"/>
                <a:cs typeface="Calibri" panose="020F0502020204030204" charset="0"/>
              </a:rPr>
              <a:t>IF</a:t>
            </a:r>
            <a:r>
              <a:rPr lang="en-US" altLang="zh-CN" sz="2000" baseline="-25000" dirty="0">
                <a:solidFill>
                  <a:schemeClr val="tx1"/>
                </a:solidFill>
                <a:latin typeface="Calibri" panose="020F0502020204030204" charset="0"/>
                <a:cs typeface="Calibri" panose="020F0502020204030204" charset="0"/>
              </a:rPr>
              <a:t>1</a:t>
            </a:r>
            <a:endParaRPr lang="zh-CN" altLang="en-US" sz="2000" baseline="-25000" dirty="0">
              <a:solidFill>
                <a:schemeClr val="tx1"/>
              </a:solidFill>
              <a:latin typeface="Calibri" panose="020F0502020204030204" charset="0"/>
              <a:cs typeface="Calibri" panose="020F0502020204030204" charset="0"/>
            </a:endParaRPr>
          </a:p>
        </p:txBody>
      </p:sp>
      <p:sp>
        <p:nvSpPr>
          <p:cNvPr id="13" name="箭头: 虚尾 12"/>
          <p:cNvSpPr/>
          <p:nvPr/>
        </p:nvSpPr>
        <p:spPr>
          <a:xfrm>
            <a:off x="3905055" y="2166830"/>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14" name="箭头: 虚尾 13"/>
          <p:cNvSpPr/>
          <p:nvPr/>
        </p:nvSpPr>
        <p:spPr>
          <a:xfrm rot="5400000">
            <a:off x="2862802" y="3047630"/>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15" name="文本框 14"/>
          <p:cNvSpPr txBox="1"/>
          <p:nvPr/>
        </p:nvSpPr>
        <p:spPr>
          <a:xfrm>
            <a:off x="3185712" y="1913128"/>
            <a:ext cx="6094602"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Yes</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16" name="文本框 15"/>
          <p:cNvSpPr txBox="1"/>
          <p:nvPr/>
        </p:nvSpPr>
        <p:spPr>
          <a:xfrm>
            <a:off x="2484615" y="3011159"/>
            <a:ext cx="688644"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No</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17" name="矩形: 圆角 16"/>
          <p:cNvSpPr/>
          <p:nvPr/>
        </p:nvSpPr>
        <p:spPr>
          <a:xfrm>
            <a:off x="2549322" y="3665621"/>
            <a:ext cx="1413005" cy="654874"/>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charset="0"/>
                <a:cs typeface="Calibri" panose="020F0502020204030204" charset="0"/>
              </a:rPr>
              <a:t>END</a:t>
            </a:r>
            <a:endParaRPr lang="zh-CN" altLang="en-US" sz="2000" dirty="0">
              <a:solidFill>
                <a:schemeClr val="tx1"/>
              </a:solidFill>
              <a:latin typeface="Calibri" panose="020F0502020204030204" charset="0"/>
              <a:cs typeface="Calibri" panose="020F0502020204030204" charset="0"/>
            </a:endParaRPr>
          </a:p>
        </p:txBody>
      </p:sp>
      <p:sp>
        <p:nvSpPr>
          <p:cNvPr id="18" name="流程图: 决策 17"/>
          <p:cNvSpPr/>
          <p:nvPr/>
        </p:nvSpPr>
        <p:spPr>
          <a:xfrm>
            <a:off x="4633826" y="1929689"/>
            <a:ext cx="1272913" cy="802605"/>
          </a:xfrm>
          <a:prstGeom prst="flowChartDecision">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IF</a:t>
            </a:r>
            <a:r>
              <a:rPr kumimoji="0" lang="en-US" altLang="zh-CN"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2</a:t>
            </a:r>
            <a:endParaRPr kumimoji="0" lang="zh-CN" altLang="en-US"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endParaRPr>
          </a:p>
        </p:txBody>
      </p:sp>
      <p:sp>
        <p:nvSpPr>
          <p:cNvPr id="19" name="箭头: 虚尾 18"/>
          <p:cNvSpPr/>
          <p:nvPr/>
        </p:nvSpPr>
        <p:spPr>
          <a:xfrm>
            <a:off x="5989558" y="2175484"/>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23" name="文本框 22"/>
          <p:cNvSpPr txBox="1"/>
          <p:nvPr/>
        </p:nvSpPr>
        <p:spPr>
          <a:xfrm>
            <a:off x="3737994" y="1914308"/>
            <a:ext cx="908769"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Yes</a:t>
            </a:r>
            <a:endParaRPr lang="zh-CN" altLang="en-US" sz="1800" dirty="0">
              <a:solidFill>
                <a:schemeClr val="accent2">
                  <a:lumMod val="75000"/>
                </a:schemeClr>
              </a:solidFill>
              <a:latin typeface="Calibri" panose="020F0502020204030204" charset="0"/>
              <a:cs typeface="Calibri" panose="020F0502020204030204" charset="0"/>
            </a:endParaRPr>
          </a:p>
        </p:txBody>
      </p:sp>
      <mc:AlternateContent xmlns:mc="http://schemas.openxmlformats.org/markup-compatibility/2006">
        <mc:Choice xmlns:a14="http://schemas.microsoft.com/office/drawing/2010/main" Requires="a14">
          <p:sp>
            <p:nvSpPr>
              <p:cNvPr id="24" name="矩形: 圆角 23"/>
              <p:cNvSpPr/>
              <p:nvPr/>
            </p:nvSpPr>
            <p:spPr>
              <a:xfrm>
                <a:off x="6802571" y="1921035"/>
                <a:ext cx="1153942" cy="80189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cs typeface="Calibri" panose="020F0502020204030204" charset="0"/>
                        </a:rPr>
                        <m:t>𝒓</m:t>
                      </m:r>
                      <m:r>
                        <a:rPr lang="en-US" altLang="zh-CN" sz="1600" b="1" i="1" smtClean="0">
                          <a:solidFill>
                            <a:schemeClr val="tx1"/>
                          </a:solidFill>
                          <a:latin typeface="Cambria Math" panose="02040503050406030204" pitchFamily="18" charset="0"/>
                          <a:cs typeface="Calibri" panose="020F0502020204030204" charset="0"/>
                        </a:rPr>
                        <m:t>=</m:t>
                      </m:r>
                      <m:r>
                        <a:rPr lang="en-US" altLang="zh-CN" sz="1600" b="1" i="1" smtClean="0">
                          <a:solidFill>
                            <a:schemeClr val="tx1"/>
                          </a:solidFill>
                          <a:latin typeface="Cambria Math" panose="02040503050406030204" pitchFamily="18" charset="0"/>
                          <a:cs typeface="Calibri" panose="020F0502020204030204" charset="0"/>
                        </a:rPr>
                        <m:t>𝒓</m:t>
                      </m:r>
                      <m:r>
                        <a:rPr lang="en-US" altLang="zh-CN" sz="1600" b="1" i="1" smtClean="0">
                          <a:solidFill>
                            <a:schemeClr val="tx1"/>
                          </a:solidFill>
                          <a:latin typeface="Cambria Math" panose="02040503050406030204" pitchFamily="18" charset="0"/>
                          <a:cs typeface="Calibri" panose="020F0502020204030204" charset="0"/>
                        </a:rPr>
                        <m:t>/</m:t>
                      </m:r>
                      <m:r>
                        <a:rPr lang="en-US" altLang="zh-CN" sz="1600" b="1" i="1" smtClean="0">
                          <a:solidFill>
                            <a:schemeClr val="tx1"/>
                          </a:solidFill>
                          <a:latin typeface="Cambria Math" panose="02040503050406030204" pitchFamily="18" charset="0"/>
                          <a:cs typeface="Calibri" panose="020F0502020204030204" charset="0"/>
                        </a:rPr>
                        <m:t>𝟐</m:t>
                      </m:r>
                    </m:oMath>
                  </m:oMathPara>
                </a14:m>
                <a:endParaRPr lang="zh-CN" altLang="en-US" sz="1600" b="1" dirty="0">
                  <a:solidFill>
                    <a:schemeClr val="tx1"/>
                  </a:solidFill>
                  <a:latin typeface="Calibri" panose="020F0502020204030204" charset="0"/>
                  <a:cs typeface="Calibri" panose="020F0502020204030204" charset="0"/>
                </a:endParaRPr>
              </a:p>
            </p:txBody>
          </p:sp>
        </mc:Choice>
        <mc:Fallback>
          <p:sp>
            <p:nvSpPr>
              <p:cNvPr id="24" name="矩形: 圆角 23"/>
              <p:cNvSpPr>
                <a:spLocks noRot="1" noChangeAspect="1" noMove="1" noResize="1" noEditPoints="1" noAdjustHandles="1" noChangeArrowheads="1" noChangeShapeType="1" noTextEdit="1"/>
              </p:cNvSpPr>
              <p:nvPr/>
            </p:nvSpPr>
            <p:spPr>
              <a:xfrm>
                <a:off x="6802571" y="1921035"/>
                <a:ext cx="1153942" cy="801897"/>
              </a:xfrm>
              <a:prstGeom prst="roundRect">
                <a:avLst/>
              </a:prstGeom>
              <a:blipFill rotWithShape="1">
                <a:blip r:embed="rId1"/>
                <a:stretch>
                  <a:fillRect l="-1690" t="-2396" r="-1599" b="-2369"/>
                </a:stretch>
              </a:blip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5" name="箭头: 虚尾 24"/>
          <p:cNvSpPr/>
          <p:nvPr/>
        </p:nvSpPr>
        <p:spPr>
          <a:xfrm rot="5400000">
            <a:off x="4947305" y="3047630"/>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26" name="文本框 25"/>
          <p:cNvSpPr txBox="1"/>
          <p:nvPr/>
        </p:nvSpPr>
        <p:spPr>
          <a:xfrm>
            <a:off x="4703599" y="2994971"/>
            <a:ext cx="535745"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No</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28" name="箭头: 虚尾 27"/>
          <p:cNvSpPr/>
          <p:nvPr/>
        </p:nvSpPr>
        <p:spPr>
          <a:xfrm rot="5400000">
            <a:off x="7056566" y="3047630"/>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mc:AlternateContent xmlns:mc="http://schemas.openxmlformats.org/markup-compatibility/2006">
        <mc:Choice xmlns:a14="http://schemas.microsoft.com/office/drawing/2010/main" Requires="a14">
          <p:sp>
            <p:nvSpPr>
              <p:cNvPr id="29" name="矩形: 圆角 28"/>
              <p:cNvSpPr/>
              <p:nvPr/>
            </p:nvSpPr>
            <p:spPr>
              <a:xfrm>
                <a:off x="4728929" y="3615147"/>
                <a:ext cx="3712749"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charset="0"/>
                    <a:cs typeface="Calibri" panose="020F0502020204030204" charset="0"/>
                  </a:rPr>
                  <a:t>For each combination of addition, subtraction of each elements in </a:t>
                </a:r>
                <a14:m>
                  <m:oMath xmlns:m="http://schemas.openxmlformats.org/officeDocument/2006/math">
                    <m:r>
                      <a:rPr lang="en-US" altLang="zh-CN" sz="1600" b="1" i="1" smtClean="0">
                        <a:solidFill>
                          <a:schemeClr val="tx1"/>
                        </a:solidFill>
                        <a:latin typeface="Cambria Math" panose="02040503050406030204" pitchFamily="18" charset="0"/>
                        <a:cs typeface="Calibri" panose="020F0502020204030204" charset="0"/>
                      </a:rPr>
                      <m:t>𝒓</m:t>
                    </m:r>
                    <m:r>
                      <a:rPr lang="en-US" altLang="zh-CN" sz="1600" b="1" i="1" smtClean="0">
                        <a:solidFill>
                          <a:schemeClr val="tx1"/>
                        </a:solidFill>
                        <a:latin typeface="Cambria Math" panose="02040503050406030204" pitchFamily="18" charset="0"/>
                        <a:cs typeface="Calibri" panose="020F0502020204030204" charset="0"/>
                      </a:rPr>
                      <m:t> </m:t>
                    </m:r>
                  </m:oMath>
                </a14:m>
                <a:r>
                  <a:rPr lang="en-US" altLang="zh-CN" sz="1600" dirty="0">
                    <a:solidFill>
                      <a:schemeClr val="tx1"/>
                    </a:solidFill>
                    <a:latin typeface="Calibri" panose="020F0502020204030204" charset="0"/>
                    <a:cs typeface="Calibri" panose="020F0502020204030204" charset="0"/>
                  </a:rPr>
                  <a:t> and 0 to pose </a:t>
                </a:r>
                <a14:m>
                  <m:oMath xmlns:m="http://schemas.openxmlformats.org/officeDocument/2006/math">
                    <m:sSub>
                      <m:sSubPr>
                        <m:ctrlPr>
                          <a:rPr lang="en-US" altLang="zh-CN" sz="1600" i="1" dirty="0" smtClean="0">
                            <a:solidFill>
                              <a:schemeClr val="tx1"/>
                            </a:solidFill>
                            <a:latin typeface="Cambria Math" panose="02040503050406030204" pitchFamily="18" charset="0"/>
                            <a:cs typeface="Calibri" panose="020F0502020204030204" charset="0"/>
                          </a:rPr>
                        </m:ctrlPr>
                      </m:sSubPr>
                      <m:e>
                        <m:r>
                          <a:rPr lang="en-US" altLang="zh-CN" sz="1600" i="1" dirty="0" smtClean="0">
                            <a:solidFill>
                              <a:schemeClr val="tx1"/>
                            </a:solidFill>
                            <a:latin typeface="Cambria Math" panose="02040503050406030204" pitchFamily="18" charset="0"/>
                            <a:cs typeface="Calibri" panose="020F0502020204030204" charset="0"/>
                          </a:rPr>
                          <m:t>𝑃</m:t>
                        </m:r>
                      </m:e>
                      <m:sub>
                        <m:r>
                          <a:rPr lang="en-US" altLang="zh-CN" sz="1600" b="0" i="1" dirty="0" smtClean="0">
                            <a:solidFill>
                              <a:schemeClr val="tx1"/>
                            </a:solidFill>
                            <a:latin typeface="Cambria Math" panose="02040503050406030204" pitchFamily="18" charset="0"/>
                            <a:cs typeface="Calibri" panose="020F0502020204030204" charset="0"/>
                          </a:rPr>
                          <m:t>𝑖</m:t>
                        </m:r>
                      </m:sub>
                    </m:sSub>
                  </m:oMath>
                </a14:m>
                <a:r>
                  <a:rPr lang="en-US" altLang="zh-CN" sz="1600" dirty="0">
                    <a:solidFill>
                      <a:schemeClr val="tx1"/>
                    </a:solidFill>
                    <a:latin typeface="Calibri" panose="020F0502020204030204" charset="0"/>
                    <a:cs typeface="Calibri" panose="020F0502020204030204" charset="0"/>
                  </a:rPr>
                  <a:t>, generate </a:t>
                </a: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𝑘</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1</m:t>
                        </m:r>
                      </m:sub>
                    </m:sSub>
                  </m:oMath>
                </a14:m>
                <a:r>
                  <a:rPr lang="en-US" altLang="zh-CN" sz="1600" dirty="0">
                    <a:solidFill>
                      <a:schemeClr val="tx1"/>
                    </a:solidFill>
                    <a:latin typeface="Calibri" panose="020F0502020204030204" charset="0"/>
                    <a:cs typeface="Calibri" panose="020F0502020204030204" charset="0"/>
                  </a:rPr>
                  <a:t>, calculate score.    </a:t>
                </a:r>
                <a:endParaRPr lang="zh-CN" altLang="en-US" dirty="0">
                  <a:solidFill>
                    <a:schemeClr val="tx1"/>
                  </a:solidFill>
                  <a:latin typeface="Calibri" panose="020F0502020204030204" charset="0"/>
                  <a:cs typeface="Calibri" panose="020F0502020204030204" charset="0"/>
                </a:endParaRPr>
              </a:p>
            </p:txBody>
          </p:sp>
        </mc:Choice>
        <mc:Fallback>
          <p:sp>
            <p:nvSpPr>
              <p:cNvPr id="29" name="矩形: 圆角 28"/>
              <p:cNvSpPr>
                <a:spLocks noRot="1" noChangeAspect="1" noMove="1" noResize="1" noEditPoints="1" noAdjustHandles="1" noChangeArrowheads="1" noChangeShapeType="1" noTextEdit="1"/>
              </p:cNvSpPr>
              <p:nvPr/>
            </p:nvSpPr>
            <p:spPr>
              <a:xfrm>
                <a:off x="4728929" y="3615147"/>
                <a:ext cx="3712749" cy="782247"/>
              </a:xfrm>
              <a:prstGeom prst="roundRect">
                <a:avLst/>
              </a:prstGeom>
              <a:blipFill rotWithShape="1">
                <a:blip r:embed="rId2"/>
                <a:stretch>
                  <a:fillRect l="-515" t="-2447" r="-496" b="-2433"/>
                </a:stretch>
              </a:blip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0" name="文本框 29"/>
          <p:cNvSpPr txBox="1"/>
          <p:nvPr/>
        </p:nvSpPr>
        <p:spPr>
          <a:xfrm>
            <a:off x="2337812" y="1315591"/>
            <a:ext cx="1576671" cy="923330"/>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Times &lt; N and </a:t>
            </a:r>
            <a:endParaRPr lang="en-US" altLang="zh-CN" sz="1800" dirty="0">
              <a:solidFill>
                <a:schemeClr val="accent2">
                  <a:lumMod val="75000"/>
                </a:schemeClr>
              </a:solidFill>
              <a:latin typeface="Calibri" panose="020F0502020204030204" charset="0"/>
              <a:cs typeface="Calibri" panose="020F0502020204030204" charset="0"/>
            </a:endParaRPr>
          </a:p>
          <a:p>
            <a:pPr algn="ctr"/>
            <a:r>
              <a:rPr lang="en-US" altLang="zh-CN" sz="1800" dirty="0" err="1">
                <a:solidFill>
                  <a:schemeClr val="accent2">
                    <a:lumMod val="75000"/>
                  </a:schemeClr>
                </a:solidFill>
                <a:latin typeface="Calibri" panose="020F0502020204030204" charset="0"/>
                <a:cs typeface="Calibri" panose="020F0502020204030204" charset="0"/>
              </a:rPr>
              <a:t>Pose_n</a:t>
            </a:r>
            <a:r>
              <a:rPr lang="en-US" altLang="zh-CN" sz="1800" dirty="0">
                <a:solidFill>
                  <a:schemeClr val="accent2">
                    <a:lumMod val="75000"/>
                  </a:schemeClr>
                </a:solidFill>
                <a:latin typeface="Calibri" panose="020F0502020204030204" charset="0"/>
                <a:cs typeface="Calibri" panose="020F0502020204030204" charset="0"/>
              </a:rPr>
              <a:t> = Pose </a:t>
            </a:r>
            <a:endParaRPr lang="zh-CN" altLang="en-US" sz="1800" dirty="0">
              <a:solidFill>
                <a:schemeClr val="accent2">
                  <a:lumMod val="75000"/>
                </a:schemeClr>
              </a:solidFill>
              <a:latin typeface="Calibri" panose="020F0502020204030204" charset="0"/>
              <a:cs typeface="Calibri" panose="020F0502020204030204" charset="0"/>
            </a:endParaRPr>
          </a:p>
          <a:p>
            <a:pPr algn="ctr"/>
            <a:r>
              <a:rPr lang="en-US" altLang="zh-CN" sz="1800" dirty="0">
                <a:solidFill>
                  <a:schemeClr val="accent2">
                    <a:lumMod val="75000"/>
                  </a:schemeClr>
                </a:solidFill>
                <a:latin typeface="Calibri" panose="020F0502020204030204" charset="0"/>
                <a:cs typeface="Calibri" panose="020F0502020204030204" charset="0"/>
              </a:rPr>
              <a:t> </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31" name="箭头: 虚尾 30"/>
          <p:cNvSpPr/>
          <p:nvPr/>
        </p:nvSpPr>
        <p:spPr>
          <a:xfrm rot="5400000">
            <a:off x="6238542" y="4682219"/>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32" name="流程图: 决策 31"/>
          <p:cNvSpPr/>
          <p:nvPr/>
        </p:nvSpPr>
        <p:spPr>
          <a:xfrm>
            <a:off x="5925061" y="5277344"/>
            <a:ext cx="1272913" cy="802605"/>
          </a:xfrm>
          <a:prstGeom prst="flowChartDecision">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IF</a:t>
            </a:r>
            <a:r>
              <a:rPr kumimoji="0" lang="en-US" altLang="zh-CN"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3</a:t>
            </a:r>
            <a:endParaRPr kumimoji="0" lang="zh-CN" altLang="en-US"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endParaRPr>
          </a:p>
        </p:txBody>
      </p:sp>
      <p:sp>
        <p:nvSpPr>
          <p:cNvPr id="33" name="箭头: 虚尾 32"/>
          <p:cNvSpPr/>
          <p:nvPr/>
        </p:nvSpPr>
        <p:spPr>
          <a:xfrm>
            <a:off x="7841408" y="5529704"/>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34" name="文本框 33"/>
          <p:cNvSpPr txBox="1"/>
          <p:nvPr/>
        </p:nvSpPr>
        <p:spPr>
          <a:xfrm>
            <a:off x="7675597" y="5277344"/>
            <a:ext cx="908769"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Yes</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35" name="文本框 34"/>
          <p:cNvSpPr txBox="1"/>
          <p:nvPr/>
        </p:nvSpPr>
        <p:spPr>
          <a:xfrm>
            <a:off x="4561568" y="1554537"/>
            <a:ext cx="1576671" cy="646331"/>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Times != 0</a:t>
            </a:r>
            <a:endParaRPr lang="zh-CN" altLang="en-US" sz="1800" dirty="0">
              <a:solidFill>
                <a:schemeClr val="accent2">
                  <a:lumMod val="75000"/>
                </a:schemeClr>
              </a:solidFill>
              <a:latin typeface="Calibri" panose="020F0502020204030204" charset="0"/>
              <a:cs typeface="Calibri" panose="020F0502020204030204" charset="0"/>
            </a:endParaRPr>
          </a:p>
          <a:p>
            <a:pPr algn="ctr"/>
            <a:r>
              <a:rPr lang="en-US" altLang="zh-CN" sz="1800" dirty="0">
                <a:solidFill>
                  <a:schemeClr val="accent2">
                    <a:lumMod val="75000"/>
                  </a:schemeClr>
                </a:solidFill>
                <a:latin typeface="Calibri" panose="020F0502020204030204" charset="0"/>
                <a:cs typeface="Calibri" panose="020F0502020204030204" charset="0"/>
              </a:rPr>
              <a:t> </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36" name="矩形: 圆角 35"/>
          <p:cNvSpPr/>
          <p:nvPr/>
        </p:nvSpPr>
        <p:spPr>
          <a:xfrm>
            <a:off x="9199814" y="5241026"/>
            <a:ext cx="1506055" cy="871356"/>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charset="0"/>
                <a:cs typeface="Calibri" panose="020F0502020204030204" charset="0"/>
              </a:rPr>
              <a:t>Score = score;</a:t>
            </a:r>
            <a:endParaRPr lang="en-US" altLang="zh-CN" dirty="0">
              <a:solidFill>
                <a:schemeClr val="tx1"/>
              </a:solidFill>
              <a:latin typeface="Calibri" panose="020F0502020204030204" charset="0"/>
              <a:cs typeface="Calibri" panose="020F0502020204030204" charset="0"/>
            </a:endParaRPr>
          </a:p>
          <a:p>
            <a:pPr algn="ctr"/>
            <a:r>
              <a:rPr lang="en-US" altLang="zh-CN" dirty="0" err="1">
                <a:solidFill>
                  <a:schemeClr val="tx1"/>
                </a:solidFill>
                <a:latin typeface="Calibri" panose="020F0502020204030204" charset="0"/>
                <a:cs typeface="Calibri" panose="020F0502020204030204" charset="0"/>
              </a:rPr>
              <a:t>Pose_n</a:t>
            </a:r>
            <a:r>
              <a:rPr lang="en-US" altLang="zh-CN" dirty="0">
                <a:solidFill>
                  <a:schemeClr val="tx1"/>
                </a:solidFill>
                <a:latin typeface="Calibri" panose="020F0502020204030204" charset="0"/>
                <a:cs typeface="Calibri" panose="020F0502020204030204" charset="0"/>
              </a:rPr>
              <a:t> = P</a:t>
            </a:r>
            <a:endParaRPr lang="zh-CN" altLang="en-US" dirty="0">
              <a:solidFill>
                <a:schemeClr val="tx1"/>
              </a:solidFill>
              <a:latin typeface="Calibri" panose="020F0502020204030204" charset="0"/>
              <a:cs typeface="Calibri" panose="020F0502020204030204" charset="0"/>
            </a:endParaRPr>
          </a:p>
        </p:txBody>
      </p:sp>
      <p:sp>
        <p:nvSpPr>
          <p:cNvPr id="37" name="文本框 36"/>
          <p:cNvSpPr txBox="1"/>
          <p:nvPr/>
        </p:nvSpPr>
        <p:spPr>
          <a:xfrm>
            <a:off x="5736656" y="6089749"/>
            <a:ext cx="1789887" cy="646331"/>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Score &gt; score</a:t>
            </a:r>
            <a:endParaRPr lang="en-US" altLang="zh-CN" sz="1800" dirty="0">
              <a:solidFill>
                <a:schemeClr val="accent2">
                  <a:lumMod val="75000"/>
                </a:schemeClr>
              </a:solidFill>
              <a:latin typeface="Calibri" panose="020F0502020204030204" charset="0"/>
              <a:cs typeface="Calibri" panose="020F0502020204030204" charset="0"/>
            </a:endParaRPr>
          </a:p>
          <a:p>
            <a:pPr algn="ctr"/>
            <a:r>
              <a:rPr lang="en-US" altLang="zh-CN" sz="1800" dirty="0">
                <a:solidFill>
                  <a:schemeClr val="accent2">
                    <a:lumMod val="75000"/>
                  </a:schemeClr>
                </a:solidFill>
                <a:latin typeface="Calibri" panose="020F0502020204030204" charset="0"/>
                <a:cs typeface="Calibri" panose="020F0502020204030204" charset="0"/>
              </a:rPr>
              <a:t> </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38" name="箭头: 虚尾 37"/>
          <p:cNvSpPr/>
          <p:nvPr/>
        </p:nvSpPr>
        <p:spPr>
          <a:xfrm rot="10800000">
            <a:off x="4818015" y="5492156"/>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39" name="文本框 38"/>
          <p:cNvSpPr txBox="1"/>
          <p:nvPr/>
        </p:nvSpPr>
        <p:spPr>
          <a:xfrm>
            <a:off x="4721100" y="5172414"/>
            <a:ext cx="908769"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No</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40" name="矩形: 圆角 39"/>
          <p:cNvSpPr/>
          <p:nvPr/>
        </p:nvSpPr>
        <p:spPr>
          <a:xfrm>
            <a:off x="3126147" y="5279388"/>
            <a:ext cx="1153942" cy="80189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charset="0"/>
                <a:cs typeface="Calibri" panose="020F0502020204030204" charset="0"/>
              </a:rPr>
              <a:t>Go to IF</a:t>
            </a:r>
            <a:r>
              <a:rPr lang="en-US" altLang="zh-CN" sz="2000" baseline="-25000" dirty="0">
                <a:solidFill>
                  <a:schemeClr val="tx1"/>
                </a:solidFill>
                <a:latin typeface="Calibri" panose="020F0502020204030204" charset="0"/>
                <a:cs typeface="Calibri" panose="020F0502020204030204" charset="0"/>
              </a:rPr>
              <a:t>4</a:t>
            </a:r>
            <a:endParaRPr lang="en-US" altLang="zh-CN" sz="2000" baseline="-25000" dirty="0">
              <a:solidFill>
                <a:schemeClr val="tx1"/>
              </a:solidFill>
              <a:latin typeface="Calibri" panose="020F0502020204030204" charset="0"/>
              <a:cs typeface="Calibri" panose="020F0502020204030204" charset="0"/>
            </a:endParaRPr>
          </a:p>
        </p:txBody>
      </p:sp>
      <p:sp>
        <p:nvSpPr>
          <p:cNvPr id="41" name="流程图: 决策 40"/>
          <p:cNvSpPr/>
          <p:nvPr/>
        </p:nvSpPr>
        <p:spPr>
          <a:xfrm>
            <a:off x="9280314" y="3604967"/>
            <a:ext cx="1272913" cy="802605"/>
          </a:xfrm>
          <a:prstGeom prst="flowChartDecision">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IF</a:t>
            </a:r>
            <a:r>
              <a:rPr kumimoji="0" lang="en-US" altLang="zh-CN"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rPr>
              <a:t>4</a:t>
            </a:r>
            <a:endParaRPr kumimoji="0" lang="en-US" altLang="zh-CN" sz="2000" b="0" i="0" u="none" strike="noStrike" kern="1200" cap="none" spc="0" normalizeH="0" baseline="-25000" noProof="0" dirty="0">
              <a:ln>
                <a:noFill/>
              </a:ln>
              <a:solidFill>
                <a:schemeClr val="tx1"/>
              </a:solidFill>
              <a:effectLst/>
              <a:uLnTx/>
              <a:uFillTx/>
              <a:latin typeface="Calibri" panose="020F0502020204030204" charset="0"/>
              <a:ea typeface="等线" panose="02010600030101010101" pitchFamily="2" charset="-122"/>
              <a:cs typeface="Calibri" panose="020F0502020204030204" charset="0"/>
            </a:endParaRPr>
          </a:p>
        </p:txBody>
      </p:sp>
      <p:sp>
        <p:nvSpPr>
          <p:cNvPr id="42" name="箭头: 虚尾 41"/>
          <p:cNvSpPr/>
          <p:nvPr/>
        </p:nvSpPr>
        <p:spPr>
          <a:xfrm rot="16200000">
            <a:off x="9595178" y="4670907"/>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43" name="箭头: 虚尾 42"/>
          <p:cNvSpPr/>
          <p:nvPr/>
        </p:nvSpPr>
        <p:spPr>
          <a:xfrm rot="10800000">
            <a:off x="8538020" y="3846057"/>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p:sp>
        <p:nvSpPr>
          <p:cNvPr id="44" name="文本框 43"/>
          <p:cNvSpPr txBox="1"/>
          <p:nvPr/>
        </p:nvSpPr>
        <p:spPr>
          <a:xfrm>
            <a:off x="8446918" y="3604967"/>
            <a:ext cx="908769"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No</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45" name="文本框 44"/>
          <p:cNvSpPr txBox="1"/>
          <p:nvPr/>
        </p:nvSpPr>
        <p:spPr>
          <a:xfrm>
            <a:off x="10479927" y="3517607"/>
            <a:ext cx="1453035" cy="1200329"/>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All combination run out?</a:t>
            </a:r>
            <a:endParaRPr lang="zh-CN" altLang="en-US" sz="1800" dirty="0">
              <a:solidFill>
                <a:schemeClr val="accent2">
                  <a:lumMod val="75000"/>
                </a:schemeClr>
              </a:solidFill>
              <a:latin typeface="Calibri" panose="020F0502020204030204" charset="0"/>
              <a:cs typeface="Calibri" panose="020F0502020204030204" charset="0"/>
            </a:endParaRPr>
          </a:p>
          <a:p>
            <a:pPr algn="ctr"/>
            <a:r>
              <a:rPr lang="en-US" altLang="zh-CN" sz="1800" dirty="0">
                <a:solidFill>
                  <a:schemeClr val="accent2">
                    <a:lumMod val="75000"/>
                  </a:schemeClr>
                </a:solidFill>
                <a:latin typeface="Calibri" panose="020F0502020204030204" charset="0"/>
                <a:cs typeface="Calibri" panose="020F0502020204030204" charset="0"/>
              </a:rPr>
              <a:t> </a:t>
            </a:r>
            <a:endParaRPr lang="zh-CN" altLang="en-US" sz="1800" dirty="0">
              <a:solidFill>
                <a:schemeClr val="accent2">
                  <a:lumMod val="75000"/>
                </a:schemeClr>
              </a:solidFill>
              <a:latin typeface="Calibri" panose="020F0502020204030204" charset="0"/>
              <a:cs typeface="Calibri" panose="020F0502020204030204" charset="0"/>
            </a:endParaRPr>
          </a:p>
        </p:txBody>
      </p:sp>
      <p:sp>
        <p:nvSpPr>
          <p:cNvPr id="46" name="箭头: 虚尾 45"/>
          <p:cNvSpPr/>
          <p:nvPr/>
        </p:nvSpPr>
        <p:spPr>
          <a:xfrm rot="16200000">
            <a:off x="9578876" y="3071496"/>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75000"/>
                </a:schemeClr>
              </a:solidFill>
            </a:endParaRPr>
          </a:p>
        </p:txBody>
      </p:sp>
      <mc:AlternateContent xmlns:mc="http://schemas.openxmlformats.org/markup-compatibility/2006">
        <mc:Choice xmlns:a14="http://schemas.microsoft.com/office/drawing/2010/main" Requires="a14">
          <p:sp>
            <p:nvSpPr>
              <p:cNvPr id="47" name="矩形: 圆角 46"/>
              <p:cNvSpPr/>
              <p:nvPr/>
            </p:nvSpPr>
            <p:spPr>
              <a:xfrm>
                <a:off x="9339732" y="1927863"/>
                <a:ext cx="1153942" cy="80189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CN" dirty="0" smtClean="0">
                          <a:solidFill>
                            <a:schemeClr val="tx1"/>
                          </a:solidFill>
                          <a:latin typeface="Calibri" panose="020F0502020204030204" charset="0"/>
                          <a:cs typeface="Calibri" panose="020F0502020204030204" charset="0"/>
                        </a:rPr>
                        <m:t>Go</m:t>
                      </m:r>
                      <m:r>
                        <m:rPr>
                          <m:nor/>
                        </m:rPr>
                        <a:rPr lang="en-US" altLang="zh-CN" dirty="0" smtClean="0">
                          <a:solidFill>
                            <a:schemeClr val="tx1"/>
                          </a:solidFill>
                          <a:latin typeface="Calibri" panose="020F0502020204030204" charset="0"/>
                          <a:cs typeface="Calibri" panose="020F0502020204030204" charset="0"/>
                        </a:rPr>
                        <m:t> </m:t>
                      </m:r>
                      <m:r>
                        <m:rPr>
                          <m:nor/>
                        </m:rPr>
                        <a:rPr lang="en-US" altLang="zh-CN" dirty="0" smtClean="0">
                          <a:solidFill>
                            <a:schemeClr val="tx1"/>
                          </a:solidFill>
                          <a:latin typeface="Calibri" panose="020F0502020204030204" charset="0"/>
                          <a:cs typeface="Calibri" panose="020F0502020204030204" charset="0"/>
                        </a:rPr>
                        <m:t>to</m:t>
                      </m:r>
                      <m:r>
                        <m:rPr>
                          <m:nor/>
                        </m:rPr>
                        <a:rPr lang="en-US" altLang="zh-CN" dirty="0" smtClean="0">
                          <a:solidFill>
                            <a:schemeClr val="tx1"/>
                          </a:solidFill>
                          <a:latin typeface="Calibri" panose="020F0502020204030204" charset="0"/>
                          <a:cs typeface="Calibri" panose="020F0502020204030204" charset="0"/>
                        </a:rPr>
                        <m:t> </m:t>
                      </m:r>
                      <m:r>
                        <m:rPr>
                          <m:nor/>
                        </m:rPr>
                        <a:rPr lang="en-US" altLang="zh-CN" dirty="0" smtClean="0">
                          <a:solidFill>
                            <a:schemeClr val="tx1"/>
                          </a:solidFill>
                          <a:latin typeface="Calibri" panose="020F0502020204030204" charset="0"/>
                          <a:cs typeface="Calibri" panose="020F0502020204030204" charset="0"/>
                        </a:rPr>
                        <m:t>IF</m:t>
                      </m:r>
                      <m:r>
                        <m:rPr>
                          <m:nor/>
                        </m:rPr>
                        <a:rPr lang="en-US" altLang="zh-CN" baseline="-25000" dirty="0" smtClean="0">
                          <a:solidFill>
                            <a:schemeClr val="tx1"/>
                          </a:solidFill>
                          <a:latin typeface="Calibri" panose="020F0502020204030204" charset="0"/>
                          <a:cs typeface="Calibri" panose="020F0502020204030204" charset="0"/>
                        </a:rPr>
                        <m:t> </m:t>
                      </m:r>
                      <m:r>
                        <m:rPr>
                          <m:nor/>
                        </m:rPr>
                        <a:rPr lang="en-US" altLang="zh-CN" baseline="-25000" dirty="0" smtClean="0">
                          <a:solidFill>
                            <a:schemeClr val="tx1"/>
                          </a:solidFill>
                          <a:latin typeface="Calibri" panose="020F0502020204030204" charset="0"/>
                          <a:cs typeface="Calibri" panose="020F0502020204030204" charset="0"/>
                        </a:rPr>
                        <m:t>1</m:t>
                      </m:r>
                    </m:oMath>
                  </m:oMathPara>
                </a14:m>
                <a:endParaRPr lang="zh-CN" altLang="en-US" baseline="-25000" dirty="0">
                  <a:solidFill>
                    <a:schemeClr val="tx1"/>
                  </a:solidFill>
                  <a:latin typeface="Calibri" panose="020F0502020204030204" charset="0"/>
                  <a:cs typeface="Calibri" panose="020F0502020204030204" charset="0"/>
                </a:endParaRPr>
              </a:p>
            </p:txBody>
          </p:sp>
        </mc:Choice>
        <mc:Fallback>
          <p:sp>
            <p:nvSpPr>
              <p:cNvPr id="47" name="矩形: 圆角 46"/>
              <p:cNvSpPr>
                <a:spLocks noRot="1" noChangeAspect="1" noMove="1" noResize="1" noEditPoints="1" noAdjustHandles="1" noChangeArrowheads="1" noChangeShapeType="1" noTextEdit="1"/>
              </p:cNvSpPr>
              <p:nvPr/>
            </p:nvSpPr>
            <p:spPr>
              <a:xfrm>
                <a:off x="9339732" y="1927863"/>
                <a:ext cx="1153942" cy="801897"/>
              </a:xfrm>
              <a:prstGeom prst="roundRect">
                <a:avLst/>
              </a:prstGeom>
              <a:blipFill rotWithShape="1">
                <a:blip r:embed="rId3"/>
                <a:stretch>
                  <a:fillRect l="-1664" t="-2376" r="-1625" b="-2310"/>
                </a:stretch>
              </a:blip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8" name="文本框 47"/>
          <p:cNvSpPr txBox="1"/>
          <p:nvPr/>
        </p:nvSpPr>
        <p:spPr>
          <a:xfrm>
            <a:off x="9797100" y="3134660"/>
            <a:ext cx="908769" cy="369332"/>
          </a:xfrm>
          <a:prstGeom prst="rect">
            <a:avLst/>
          </a:prstGeom>
          <a:noFill/>
        </p:spPr>
        <p:txBody>
          <a:bodyPr wrap="square">
            <a:spAutoFit/>
          </a:bodyPr>
          <a:lstStyle/>
          <a:p>
            <a:pPr algn="ctr"/>
            <a:r>
              <a:rPr lang="en-US" altLang="zh-CN" sz="1800" dirty="0">
                <a:solidFill>
                  <a:schemeClr val="accent2">
                    <a:lumMod val="75000"/>
                  </a:schemeClr>
                </a:solidFill>
                <a:latin typeface="Calibri" panose="020F0502020204030204" charset="0"/>
                <a:cs typeface="Calibri" panose="020F0502020204030204" charset="0"/>
              </a:rPr>
              <a:t>Yes</a:t>
            </a:r>
            <a:endParaRPr lang="zh-CN" altLang="en-US" sz="1800" dirty="0">
              <a:solidFill>
                <a:schemeClr val="accent2">
                  <a:lumMod val="75000"/>
                </a:schemeClr>
              </a:solidFill>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Loop Closure Optimization</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22" name="文本框 21"/>
          <p:cNvSpPr txBox="1"/>
          <p:nvPr/>
        </p:nvSpPr>
        <p:spPr>
          <a:xfrm>
            <a:off x="681872" y="999641"/>
            <a:ext cx="6406825" cy="461665"/>
          </a:xfrm>
          <a:prstGeom prst="rect">
            <a:avLst/>
          </a:prstGeom>
          <a:noFill/>
        </p:spPr>
        <p:txBody>
          <a:bodyPr wrap="square">
            <a:spAutoFit/>
          </a:bodyPr>
          <a:lstStyle/>
          <a:p>
            <a:r>
              <a:rPr lang="en-US" altLang="zh-CN" sz="2400" dirty="0">
                <a:latin typeface="Calibri" panose="020F0502020204030204" charset="0"/>
                <a:cs typeface="Calibri" panose="020F0502020204030204" charset="0"/>
              </a:rPr>
              <a:t>Keep optimizing pose with previous scan and pose</a:t>
            </a:r>
            <a:endParaRPr lang="zh-CN" altLang="en-US" sz="2400" dirty="0">
              <a:solidFill>
                <a:schemeClr val="accent2">
                  <a:lumMod val="75000"/>
                </a:schemeClr>
              </a:solidFill>
              <a:latin typeface="Calibri" panose="020F0502020204030204" charset="0"/>
              <a:cs typeface="Calibri" panose="020F0502020204030204" charset="0"/>
            </a:endParaRPr>
          </a:p>
        </p:txBody>
      </p:sp>
      <p:sp>
        <p:nvSpPr>
          <p:cNvPr id="24" name="箭头: 虚尾 23"/>
          <p:cNvSpPr/>
          <p:nvPr/>
        </p:nvSpPr>
        <p:spPr>
          <a:xfrm>
            <a:off x="7324702" y="1083472"/>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文本框 26"/>
          <p:cNvSpPr txBox="1"/>
          <p:nvPr/>
        </p:nvSpPr>
        <p:spPr>
          <a:xfrm>
            <a:off x="7899633" y="999641"/>
            <a:ext cx="2794016" cy="461665"/>
          </a:xfrm>
          <a:prstGeom prst="rect">
            <a:avLst/>
          </a:prstGeom>
          <a:noFill/>
        </p:spPr>
        <p:txBody>
          <a:bodyPr wrap="square">
            <a:spAutoFit/>
          </a:bodyPr>
          <a:lstStyle/>
          <a:p>
            <a:pPr indent="266700" algn="just"/>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Accumulated error</a:t>
            </a:r>
            <a:endParaRPr lang="zh-CN" altLang="zh-CN"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p:sp>
        <p:nvSpPr>
          <p:cNvPr id="29" name="文本框 28"/>
          <p:cNvSpPr txBox="1"/>
          <p:nvPr/>
        </p:nvSpPr>
        <p:spPr>
          <a:xfrm>
            <a:off x="681871" y="1643799"/>
            <a:ext cx="9837923" cy="830997"/>
          </a:xfrm>
          <a:prstGeom prst="rect">
            <a:avLst/>
          </a:prstGeom>
          <a:noFill/>
        </p:spPr>
        <p:txBody>
          <a:bodyPr wrap="square">
            <a:spAutoFit/>
          </a:bodyPr>
          <a:lstStyle/>
          <a:p>
            <a:r>
              <a:rPr lang="en-US" altLang="zh-CN" sz="2400" dirty="0">
                <a:solidFill>
                  <a:schemeClr val="accent2">
                    <a:lumMod val="75000"/>
                  </a:schemeClr>
                </a:solidFill>
                <a:latin typeface="Calibri" panose="020F0502020204030204" charset="0"/>
                <a:cs typeface="Calibri" panose="020F0502020204030204" charset="0"/>
              </a:rPr>
              <a:t>Loop closure optimization</a:t>
            </a:r>
            <a:r>
              <a:rPr lang="en-US" altLang="zh-CN" sz="2400" dirty="0">
                <a:latin typeface="Calibri" panose="020F0502020204030204" charset="0"/>
                <a:cs typeface="Calibri" panose="020F0502020204030204" charset="0"/>
              </a:rPr>
              <a:t>: Use scan far previous in time with less error to optimize the new pose then reduce the accumulated error.</a:t>
            </a:r>
            <a:endParaRPr lang="zh-CN" altLang="en-US" sz="2400" dirty="0">
              <a:solidFill>
                <a:schemeClr val="accent2">
                  <a:lumMod val="75000"/>
                </a:schemeClr>
              </a:solidFill>
              <a:latin typeface="Calibri" panose="020F0502020204030204" charset="0"/>
              <a:cs typeface="Calibri" panose="020F0502020204030204" charset="0"/>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50433" b="12524"/>
          <a:stretch>
            <a:fillRect/>
          </a:stretch>
        </p:blipFill>
        <p:spPr>
          <a:xfrm>
            <a:off x="1426128" y="3659071"/>
            <a:ext cx="3263317" cy="2715096"/>
          </a:xfrm>
          <a:prstGeom prst="rect">
            <a:avLst/>
          </a:prstGeom>
        </p:spPr>
      </p:pic>
      <p:pic>
        <p:nvPicPr>
          <p:cNvPr id="33" name="图片 32"/>
          <p:cNvPicPr>
            <a:picLocks noChangeAspect="1"/>
          </p:cNvPicPr>
          <p:nvPr/>
        </p:nvPicPr>
        <p:blipFill rotWithShape="1">
          <a:blip r:embed="rId2" cstate="print">
            <a:extLst>
              <a:ext uri="{28A0092B-C50C-407E-A947-70E740481C1C}">
                <a14:useLocalDpi xmlns:a14="http://schemas.microsoft.com/office/drawing/2010/main" val="0"/>
              </a:ext>
            </a:extLst>
          </a:blip>
          <a:srcRect b="21196"/>
          <a:stretch>
            <a:fillRect/>
          </a:stretch>
        </p:blipFill>
        <p:spPr>
          <a:xfrm>
            <a:off x="6662338" y="3894939"/>
            <a:ext cx="3672869" cy="2509653"/>
          </a:xfrm>
          <a:prstGeom prst="rect">
            <a:avLst/>
          </a:prstGeom>
        </p:spPr>
      </p:pic>
      <p:sp>
        <p:nvSpPr>
          <p:cNvPr id="35" name="箭头: 虚尾 34"/>
          <p:cNvSpPr/>
          <p:nvPr/>
        </p:nvSpPr>
        <p:spPr>
          <a:xfrm>
            <a:off x="5483604" y="4925174"/>
            <a:ext cx="645952"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文本框 35"/>
          <p:cNvSpPr txBox="1"/>
          <p:nvPr/>
        </p:nvSpPr>
        <p:spPr>
          <a:xfrm>
            <a:off x="681871" y="2570268"/>
            <a:ext cx="9837923" cy="1200329"/>
          </a:xfrm>
          <a:prstGeom prst="rect">
            <a:avLst/>
          </a:prstGeom>
          <a:noFill/>
        </p:spPr>
        <p:txBody>
          <a:bodyPr wrap="square">
            <a:spAutoFit/>
          </a:bodyPr>
          <a:lstStyle/>
          <a:p>
            <a:r>
              <a:rPr lang="en-US" altLang="zh-CN" sz="2400" dirty="0">
                <a:solidFill>
                  <a:schemeClr val="accent2">
                    <a:lumMod val="75000"/>
                  </a:schemeClr>
                </a:solidFill>
                <a:latin typeface="Calibri" panose="020F0502020204030204" charset="0"/>
                <a:cs typeface="Calibri" panose="020F0502020204030204" charset="0"/>
              </a:rPr>
              <a:t>Loop</a:t>
            </a:r>
            <a:r>
              <a:rPr lang="en-US" altLang="zh-CN" sz="2400" dirty="0">
                <a:latin typeface="Calibri" panose="020F0502020204030204" charset="0"/>
                <a:cs typeface="Calibri" panose="020F0502020204030204" charset="0"/>
              </a:rPr>
              <a:t>: The path robots move back to similar position. The start and end points of the loop should have similar map. Correct the pose with similar method in scan to scan match.</a:t>
            </a:r>
            <a:endParaRPr lang="zh-CN" altLang="en-US" sz="2400" dirty="0">
              <a:solidFill>
                <a:schemeClr val="accent2">
                  <a:lumMod val="75000"/>
                </a:schemeClr>
              </a:solidFill>
              <a:latin typeface="Calibri" panose="020F0502020204030204" charset="0"/>
              <a:cs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Pose Estimation: Loop Closure Optimization</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5" name="文本框 4"/>
          <p:cNvSpPr txBox="1"/>
          <p:nvPr/>
        </p:nvSpPr>
        <p:spPr>
          <a:xfrm>
            <a:off x="681872" y="1058513"/>
            <a:ext cx="6406825"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dirty="0">
                <a:latin typeface="Calibri" panose="020F0502020204030204" charset="0"/>
                <a:cs typeface="Calibri" panose="020F0502020204030204" charset="0"/>
              </a:rPr>
              <a:t>Detect</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the</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loops</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at</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a</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certain</a:t>
            </a:r>
            <a:r>
              <a:rPr lang="zh-CN" altLang="en-US" sz="2400" dirty="0">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scan:</a:t>
            </a:r>
            <a:endParaRPr lang="zh-CN" altLang="en-US" sz="2400" dirty="0">
              <a:solidFill>
                <a:schemeClr val="accent2">
                  <a:lumMod val="75000"/>
                </a:schemeClr>
              </a:solidFill>
              <a:latin typeface="Calibri" panose="020F0502020204030204" charset="0"/>
              <a:cs typeface="Calibri" panose="020F0502020204030204" charset="0"/>
            </a:endParaRPr>
          </a:p>
        </p:txBody>
      </p:sp>
      <p:sp>
        <p:nvSpPr>
          <p:cNvPr id="6" name="文本框 5"/>
          <p:cNvSpPr txBox="1"/>
          <p:nvPr/>
        </p:nvSpPr>
        <p:spPr>
          <a:xfrm>
            <a:off x="1118364" y="1441798"/>
            <a:ext cx="9108711" cy="1200329"/>
          </a:xfrm>
          <a:prstGeom prst="rect">
            <a:avLst/>
          </a:prstGeom>
          <a:noFill/>
        </p:spPr>
        <p:txBody>
          <a:bodyPr wrap="square">
            <a:spAutoFit/>
          </a:bodyPr>
          <a:lstStyle/>
          <a:p>
            <a:pPr marL="457200" indent="-457200">
              <a:buFont typeface="+mj-lt"/>
              <a:buAutoNum type="arabicPeriod"/>
            </a:pPr>
            <a:r>
              <a:rPr lang="en-US" altLang="zh-CN" sz="2400" dirty="0">
                <a:latin typeface="Calibri" panose="020F0502020204030204" charset="0"/>
                <a:cs typeface="Calibri" panose="020F0502020204030204" charset="0"/>
              </a:rPr>
              <a:t>Back </a:t>
            </a:r>
            <a:r>
              <a:rPr lang="en-US" altLang="zh-CN" sz="2400" dirty="0">
                <a:solidFill>
                  <a:schemeClr val="accent2">
                    <a:lumMod val="75000"/>
                  </a:schemeClr>
                </a:solidFill>
                <a:latin typeface="Calibri" panose="020F0502020204030204" charset="0"/>
                <a:cs typeface="Calibri" panose="020F0502020204030204" charset="0"/>
              </a:rPr>
              <a:t>skip</a:t>
            </a:r>
            <a:r>
              <a:rPr lang="en-US" altLang="zh-CN" sz="2400" dirty="0">
                <a:latin typeface="Calibri" panose="020F0502020204030204" charset="0"/>
                <a:cs typeface="Calibri" panose="020F0502020204030204" charset="0"/>
              </a:rPr>
              <a:t> some scans to assure the detected point is far enough.</a:t>
            </a:r>
            <a:endParaRPr lang="en-US" altLang="zh-CN" sz="2400" dirty="0">
              <a:latin typeface="Calibri" panose="020F0502020204030204" charset="0"/>
              <a:cs typeface="Calibri" panose="020F0502020204030204" charset="0"/>
            </a:endParaRPr>
          </a:p>
          <a:p>
            <a:r>
              <a:rPr lang="en-US" altLang="zh-CN" sz="2400" dirty="0">
                <a:latin typeface="Calibri" panose="020F0502020204030204" charset="0"/>
                <a:cs typeface="Calibri" panose="020F0502020204030204" charset="0"/>
              </a:rPr>
              <a:t>2.   </a:t>
            </a:r>
            <a:r>
              <a:rPr lang="en-US" altLang="zh-CN" sz="2400" dirty="0">
                <a:solidFill>
                  <a:schemeClr val="accent2">
                    <a:lumMod val="75000"/>
                  </a:schemeClr>
                </a:solidFill>
                <a:latin typeface="Calibri" panose="020F0502020204030204" charset="0"/>
                <a:cs typeface="Calibri" panose="020F0502020204030204" charset="0"/>
              </a:rPr>
              <a:t>Searching back</a:t>
            </a:r>
            <a:r>
              <a:rPr lang="en-US" altLang="zh-CN" sz="2400" dirty="0">
                <a:latin typeface="Calibri" panose="020F0502020204030204" charset="0"/>
                <a:cs typeface="Calibri" panose="020F0502020204030204" charset="0"/>
              </a:rPr>
              <a:t> until the distance between searched point and the new pose is near enough.</a:t>
            </a:r>
            <a:endParaRPr lang="en-US" altLang="zh-CN" sz="2400" dirty="0">
              <a:latin typeface="Calibri" panose="020F0502020204030204" charset="0"/>
              <a:cs typeface="Calibri" panose="020F0502020204030204" charset="0"/>
            </a:endParaRPr>
          </a:p>
        </p:txBody>
      </p:sp>
      <p:sp>
        <p:nvSpPr>
          <p:cNvPr id="7" name="矩形: 圆角 6"/>
          <p:cNvSpPr/>
          <p:nvPr/>
        </p:nvSpPr>
        <p:spPr>
          <a:xfrm>
            <a:off x="600226" y="5017240"/>
            <a:ext cx="1738330"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lstStyle/>
          <a:p>
            <a:pPr algn="ctr"/>
            <a:r>
              <a:rPr lang="en-US" altLang="zh-CN" sz="2000" dirty="0">
                <a:solidFill>
                  <a:schemeClr val="tx1"/>
                </a:solidFill>
                <a:latin typeface="Calibri" panose="020F0502020204030204" charset="0"/>
                <a:cs typeface="Calibri" panose="020F0502020204030204" charset="0"/>
              </a:rPr>
              <a:t>If needed optimization</a:t>
            </a:r>
            <a:endParaRPr lang="zh-CN" altLang="en-US" sz="2000" dirty="0">
              <a:solidFill>
                <a:schemeClr val="tx1"/>
              </a:solidFill>
              <a:latin typeface="Calibri" panose="020F0502020204030204" charset="0"/>
              <a:cs typeface="Calibri" panose="020F0502020204030204" charset="0"/>
            </a:endParaRPr>
          </a:p>
        </p:txBody>
      </p:sp>
      <p:sp>
        <p:nvSpPr>
          <p:cNvPr id="9" name="箭头: 虚尾 8"/>
          <p:cNvSpPr/>
          <p:nvPr/>
        </p:nvSpPr>
        <p:spPr>
          <a:xfrm>
            <a:off x="2446482" y="5261363"/>
            <a:ext cx="772781"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lIns="90000" tIns="45720" rIns="91440" bIns="45720" rtlCol="0" anchor="ctr"/>
          <a:lstStyle/>
          <a:p>
            <a:pPr algn="ctr"/>
            <a:endParaRPr lang="zh-CN" altLang="en-US" sz="2400">
              <a:solidFill>
                <a:schemeClr val="accent2">
                  <a:lumMod val="75000"/>
                </a:schemeClr>
              </a:solidFill>
            </a:endParaRPr>
          </a:p>
        </p:txBody>
      </p:sp>
      <p:sp>
        <p:nvSpPr>
          <p:cNvPr id="12" name="文本框 11"/>
          <p:cNvSpPr txBox="1"/>
          <p:nvPr/>
        </p:nvSpPr>
        <p:spPr>
          <a:xfrm>
            <a:off x="1118363" y="3159785"/>
            <a:ext cx="8996829" cy="1569660"/>
          </a:xfrm>
          <a:prstGeom prst="rect">
            <a:avLst/>
          </a:prstGeom>
          <a:noFill/>
        </p:spPr>
        <p:txBody>
          <a:bodyPr wrap="square">
            <a:spAutoFit/>
          </a:bodyPr>
          <a:lstStyle/>
          <a:p>
            <a:pPr marL="457200" indent="-457200">
              <a:buFont typeface="+mj-lt"/>
              <a:buAutoNum type="arabicPeriod"/>
            </a:pPr>
            <a:r>
              <a:rPr lang="en-US" altLang="zh-CN" sz="2400" dirty="0">
                <a:latin typeface="Calibri" panose="020F0502020204030204" charset="0"/>
                <a:cs typeface="Calibri" panose="020F0502020204030204" charset="0"/>
              </a:rPr>
              <a:t>Use more </a:t>
            </a:r>
            <a:r>
              <a:rPr lang="en-US" altLang="zh-CN" sz="2400" dirty="0">
                <a:solidFill>
                  <a:schemeClr val="accent2">
                    <a:lumMod val="75000"/>
                  </a:schemeClr>
                </a:solidFill>
                <a:latin typeface="Calibri" panose="020F0502020204030204" charset="0"/>
                <a:cs typeface="Calibri" panose="020F0502020204030204" charset="0"/>
              </a:rPr>
              <a:t>precise resolution </a:t>
            </a:r>
            <a:r>
              <a:rPr lang="en-US" altLang="zh-CN" sz="2400" dirty="0">
                <a:latin typeface="Calibri" panose="020F0502020204030204" charset="0"/>
                <a:cs typeface="Calibri" panose="020F0502020204030204" charset="0"/>
              </a:rPr>
              <a:t>to do the scan to scan match to get an optimal of new pose.</a:t>
            </a:r>
            <a:endParaRPr lang="en-US" altLang="zh-CN" sz="2400" dirty="0">
              <a:latin typeface="Calibri" panose="020F0502020204030204" charset="0"/>
              <a:cs typeface="Calibri" panose="020F0502020204030204" charset="0"/>
            </a:endParaRPr>
          </a:p>
          <a:p>
            <a:pPr marL="457200" indent="-457200">
              <a:buFont typeface="+mj-lt"/>
              <a:buAutoNum type="arabicPeriod"/>
            </a:pPr>
            <a:r>
              <a:rPr lang="en-US" altLang="zh-CN" sz="2400" dirty="0">
                <a:latin typeface="Calibri" panose="020F0502020204030204" charset="0"/>
                <a:cs typeface="Calibri" panose="020F0502020204030204" charset="0"/>
              </a:rPr>
              <a:t>No need to do optimization at each step. Put a </a:t>
            </a:r>
            <a:r>
              <a:rPr lang="en-US" altLang="zh-CN" sz="2400" dirty="0">
                <a:solidFill>
                  <a:schemeClr val="accent2">
                    <a:lumMod val="75000"/>
                  </a:schemeClr>
                </a:solidFill>
                <a:latin typeface="Calibri" panose="020F0502020204030204" charset="0"/>
                <a:cs typeface="Calibri" panose="020F0502020204030204" charset="0"/>
              </a:rPr>
              <a:t>marker</a:t>
            </a:r>
            <a:r>
              <a:rPr lang="en-US" altLang="zh-CN" sz="2400" dirty="0">
                <a:latin typeface="Calibri" panose="020F0502020204030204" charset="0"/>
                <a:cs typeface="Calibri" panose="020F0502020204030204" charset="0"/>
              </a:rPr>
              <a:t> on the scan that need to use the loop closure every certain steps.</a:t>
            </a:r>
            <a:endParaRPr lang="en-US" altLang="zh-CN" sz="2400" dirty="0">
              <a:latin typeface="Calibri" panose="020F0502020204030204" charset="0"/>
              <a:cs typeface="Calibri" panose="020F0502020204030204" charset="0"/>
            </a:endParaRPr>
          </a:p>
        </p:txBody>
      </p:sp>
      <p:sp>
        <p:nvSpPr>
          <p:cNvPr id="13" name="文本框 12"/>
          <p:cNvSpPr txBox="1"/>
          <p:nvPr/>
        </p:nvSpPr>
        <p:spPr>
          <a:xfrm>
            <a:off x="681872" y="2803987"/>
            <a:ext cx="6406825"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dirty="0">
                <a:latin typeface="Calibri" panose="020F0502020204030204" charset="0"/>
                <a:cs typeface="Calibri" panose="020F0502020204030204" charset="0"/>
              </a:rPr>
              <a:t>Optimization:</a:t>
            </a:r>
            <a:endParaRPr lang="zh-CN" altLang="en-US" sz="2400" dirty="0">
              <a:solidFill>
                <a:schemeClr val="accent2">
                  <a:lumMod val="75000"/>
                </a:schemeClr>
              </a:solidFill>
              <a:latin typeface="Calibri" panose="020F0502020204030204" charset="0"/>
              <a:cs typeface="Calibri" panose="020F0502020204030204" charset="0"/>
            </a:endParaRPr>
          </a:p>
        </p:txBody>
      </p:sp>
      <p:sp>
        <p:nvSpPr>
          <p:cNvPr id="15" name="矩形: 圆角 14"/>
          <p:cNvSpPr/>
          <p:nvPr/>
        </p:nvSpPr>
        <p:spPr>
          <a:xfrm>
            <a:off x="3327189" y="5025078"/>
            <a:ext cx="1826062"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lstStyle/>
          <a:p>
            <a:pPr algn="ctr"/>
            <a:r>
              <a:rPr lang="en-US" altLang="zh-CN" sz="2000" dirty="0">
                <a:solidFill>
                  <a:schemeClr val="tx1"/>
                </a:solidFill>
                <a:latin typeface="Calibri" panose="020F0502020204030204" charset="0"/>
                <a:cs typeface="Calibri" panose="020F0502020204030204" charset="0"/>
              </a:rPr>
              <a:t>Detect loop for the new pose</a:t>
            </a:r>
            <a:endParaRPr lang="zh-CN" altLang="en-US" sz="2000" dirty="0">
              <a:solidFill>
                <a:schemeClr val="tx1"/>
              </a:solidFill>
              <a:latin typeface="Calibri" panose="020F0502020204030204" charset="0"/>
              <a:cs typeface="Calibri" panose="020F0502020204030204" charset="0"/>
            </a:endParaRPr>
          </a:p>
        </p:txBody>
      </p:sp>
      <p:sp>
        <p:nvSpPr>
          <p:cNvPr id="16" name="箭头: 虚尾 15"/>
          <p:cNvSpPr/>
          <p:nvPr/>
        </p:nvSpPr>
        <p:spPr>
          <a:xfrm>
            <a:off x="5305308" y="5269201"/>
            <a:ext cx="772781"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lIns="90000" tIns="45720" rIns="91440" bIns="45720" rtlCol="0" anchor="ctr"/>
          <a:lstStyle/>
          <a:p>
            <a:pPr algn="ctr"/>
            <a:endParaRPr lang="zh-CN" altLang="en-US" sz="2400"/>
          </a:p>
        </p:txBody>
      </p:sp>
      <p:sp>
        <p:nvSpPr>
          <p:cNvPr id="17" name="矩形: 圆角 16"/>
          <p:cNvSpPr/>
          <p:nvPr/>
        </p:nvSpPr>
        <p:spPr>
          <a:xfrm>
            <a:off x="6230146" y="5025078"/>
            <a:ext cx="1738330"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lstStyle/>
          <a:p>
            <a:pPr algn="ctr"/>
            <a:r>
              <a:rPr lang="en-US" altLang="zh-CN" sz="2000" dirty="0">
                <a:solidFill>
                  <a:schemeClr val="tx1"/>
                </a:solidFill>
                <a:latin typeface="Calibri" panose="020F0502020204030204" charset="0"/>
                <a:cs typeface="Calibri" panose="020F0502020204030204" charset="0"/>
              </a:rPr>
              <a:t>Optimize the new pose</a:t>
            </a:r>
            <a:endParaRPr lang="zh-CN" altLang="en-US" sz="2000" dirty="0">
              <a:solidFill>
                <a:schemeClr val="tx1"/>
              </a:solidFill>
              <a:latin typeface="Calibri" panose="020F0502020204030204" charset="0"/>
              <a:cs typeface="Calibri" panose="020F0502020204030204" charset="0"/>
            </a:endParaRPr>
          </a:p>
        </p:txBody>
      </p:sp>
      <p:sp>
        <p:nvSpPr>
          <p:cNvPr id="18" name="箭头: 虚尾 17"/>
          <p:cNvSpPr/>
          <p:nvPr/>
        </p:nvSpPr>
        <p:spPr>
          <a:xfrm>
            <a:off x="8120533" y="5240699"/>
            <a:ext cx="772781" cy="294001"/>
          </a:xfrm>
          <a:prstGeom prst="stripedRightArrow">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lIns="90000" tIns="45720" rIns="91440" bIns="45720" rtlCol="0" anchor="ctr"/>
          <a:lstStyle/>
          <a:p>
            <a:pPr algn="ctr"/>
            <a:endParaRPr lang="zh-CN" altLang="en-US" sz="2400"/>
          </a:p>
        </p:txBody>
      </p:sp>
      <p:sp>
        <p:nvSpPr>
          <p:cNvPr id="19" name="矩形: 圆角 18"/>
          <p:cNvSpPr/>
          <p:nvPr/>
        </p:nvSpPr>
        <p:spPr>
          <a:xfrm>
            <a:off x="9049000" y="5017239"/>
            <a:ext cx="1738330" cy="782247"/>
          </a:xfrm>
          <a:prstGeom prst="round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5720" rIns="91440" bIns="45720" rtlCol="0" anchor="ctr"/>
          <a:lstStyle/>
          <a:p>
            <a:pPr algn="ctr"/>
            <a:r>
              <a:rPr lang="en-US" altLang="zh-CN" sz="2000" dirty="0">
                <a:solidFill>
                  <a:schemeClr val="tx1"/>
                </a:solidFill>
                <a:latin typeface="Calibri" panose="020F0502020204030204" charset="0"/>
                <a:cs typeface="Calibri" panose="020F0502020204030204" charset="0"/>
              </a:rPr>
              <a:t>Go to next scan</a:t>
            </a:r>
            <a:endParaRPr lang="zh-CN" altLang="en-US" sz="2000" dirty="0">
              <a:solidFill>
                <a:schemeClr val="tx1"/>
              </a:solidFill>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657" y="281412"/>
            <a:ext cx="4935166"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Result and discussion</a:t>
            </a:r>
            <a:endParaRPr 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p:txBody>
      </p:sp>
      <p:sp>
        <p:nvSpPr>
          <p:cNvPr id="5" name="文本框 4"/>
          <p:cNvSpPr txBox="1"/>
          <p:nvPr/>
        </p:nvSpPr>
        <p:spPr>
          <a:xfrm>
            <a:off x="899008" y="5748164"/>
            <a:ext cx="4828131" cy="369332"/>
          </a:xfrm>
          <a:prstGeom prst="rect">
            <a:avLst/>
          </a:prstGeom>
          <a:noFill/>
        </p:spPr>
        <p:txBody>
          <a:bodyPr wrap="square" rtlCol="0">
            <a:spAutoFit/>
          </a:bodyPr>
          <a:lstStyle/>
          <a:p>
            <a:r>
              <a:rPr lang="en-US" dirty="0">
                <a:cs typeface="Times New Roman" panose="02020603050405020304" pitchFamily="18" charset="0"/>
              </a:rPr>
              <a:t>Implementation result on MATLAB. </a:t>
            </a:r>
            <a:endParaRPr lang="en-US" dirty="0">
              <a:cs typeface="Times New Roman" panose="02020603050405020304" pitchFamily="18" charset="0"/>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l="32867" t="3743" r="30289" b="5473"/>
          <a:stretch>
            <a:fillRect/>
          </a:stretch>
        </p:blipFill>
        <p:spPr>
          <a:xfrm>
            <a:off x="755021" y="1575006"/>
            <a:ext cx="3280096" cy="4091577"/>
          </a:xfrm>
          <a:prstGeom prst="rect">
            <a:avLst/>
          </a:prstGeom>
        </p:spPr>
      </p:pic>
      <p:sp>
        <p:nvSpPr>
          <p:cNvPr id="12" name="文本框 11"/>
          <p:cNvSpPr txBox="1"/>
          <p:nvPr/>
        </p:nvSpPr>
        <p:spPr>
          <a:xfrm>
            <a:off x="9666914" y="5475498"/>
            <a:ext cx="2525086" cy="307777"/>
          </a:xfrm>
          <a:prstGeom prst="rect">
            <a:avLst/>
          </a:prstGeom>
          <a:noFill/>
        </p:spPr>
        <p:txBody>
          <a:bodyPr wrap="square" rtlCol="0">
            <a:spAutoFit/>
          </a:bodyPr>
          <a:lstStyle/>
          <a:p>
            <a:r>
              <a:rPr lang="en-US" sz="1400" dirty="0"/>
              <a:t>Recording accelerated</a:t>
            </a:r>
            <a:endParaRPr lang="en-US" sz="1400" dirty="0"/>
          </a:p>
        </p:txBody>
      </p:sp>
      <p:pic>
        <p:nvPicPr>
          <p:cNvPr id="3" name="图片 2" descr="媒体1~1"/>
          <p:cNvPicPr>
            <a:picLocks noChangeAspect="1"/>
          </p:cNvPicPr>
          <p:nvPr/>
        </p:nvPicPr>
        <p:blipFill>
          <a:blip r:embed="rId2"/>
          <a:stretch>
            <a:fillRect/>
          </a:stretch>
        </p:blipFill>
        <p:spPr>
          <a:xfrm>
            <a:off x="5620397" y="1836476"/>
            <a:ext cx="6344920" cy="3569335"/>
          </a:xfrm>
          <a:prstGeom prst="rect">
            <a:avLst/>
          </a:prstGeom>
        </p:spPr>
      </p:pic>
      <p:sp>
        <p:nvSpPr>
          <p:cNvPr id="7" name="文本框 6"/>
          <p:cNvSpPr txBox="1"/>
          <p:nvPr/>
        </p:nvSpPr>
        <p:spPr>
          <a:xfrm>
            <a:off x="367951" y="959847"/>
            <a:ext cx="10415081" cy="461665"/>
          </a:xfrm>
          <a:prstGeom prst="rect">
            <a:avLst/>
          </a:prstGeom>
          <a:noFill/>
        </p:spPr>
        <p:txBody>
          <a:bodyPr wrap="square" rtlCol="0">
            <a:spAutoFit/>
          </a:bodyPr>
          <a:lstStyle/>
          <a:p>
            <a:r>
              <a:rPr lang="en-US" altLang="zh-CN" sz="2400" dirty="0"/>
              <a:t>Implementation Demo</a:t>
            </a:r>
            <a:endParaRPr lang="en-US" sz="3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2972"/>
            <a:ext cx="10515600" cy="1325563"/>
          </a:xfrm>
        </p:spPr>
        <p:txBody>
          <a:bodyPr>
            <a:normAutofit/>
          </a:bodyPr>
          <a:lstStyle/>
          <a:p>
            <a:pPr algn="just"/>
            <a:r>
              <a:rPr lang="en-US" altLang="zh-CN" sz="5400" b="1" dirty="0">
                <a:solidFill>
                  <a:schemeClr val="accent2">
                    <a:lumMod val="75000"/>
                  </a:schemeClr>
                </a:solidFill>
                <a:latin typeface="+mn-lt"/>
                <a:ea typeface="+mn-ea"/>
                <a:cs typeface="+mn-ea"/>
                <a:sym typeface="+mn-lt"/>
              </a:rPr>
              <a:t>Contents</a:t>
            </a:r>
            <a:endParaRPr lang="en-US" altLang="zh-CN" sz="5400" b="1" dirty="0">
              <a:solidFill>
                <a:schemeClr val="accent2">
                  <a:lumMod val="75000"/>
                </a:schemeClr>
              </a:solidFill>
              <a:latin typeface="+mn-lt"/>
              <a:ea typeface="+mn-ea"/>
              <a:cs typeface="+mn-ea"/>
              <a:sym typeface="+mn-lt"/>
            </a:endParaRPr>
          </a:p>
        </p:txBody>
      </p:sp>
      <p:sp>
        <p:nvSpPr>
          <p:cNvPr id="3" name="内容占位符 2"/>
          <p:cNvSpPr>
            <a:spLocks noGrp="1"/>
          </p:cNvSpPr>
          <p:nvPr>
            <p:ph idx="1"/>
          </p:nvPr>
        </p:nvSpPr>
        <p:spPr>
          <a:xfrm>
            <a:off x="696798" y="1978535"/>
            <a:ext cx="8465185" cy="3785870"/>
          </a:xfrm>
        </p:spPr>
        <p:txBody>
          <a:bodyPr>
            <a:normAutofit/>
          </a:bodyPr>
          <a:lstStyle/>
          <a:p>
            <a:pPr marL="168275" indent="0">
              <a:buSzPct val="80000"/>
              <a:buFont typeface="Wingdings" panose="05000000000000000000" pitchFamily="2" charset="2"/>
              <a:buNone/>
            </a:pPr>
            <a:r>
              <a:rPr lang="en-US" altLang="zh-CN" sz="3200" dirty="0">
                <a:solidFill>
                  <a:prstClr val="black"/>
                </a:solidFill>
                <a:cs typeface="+mn-ea"/>
                <a:sym typeface="+mn-lt"/>
              </a:rPr>
              <a:t>1. Introduction</a:t>
            </a:r>
            <a:endParaRPr lang="en-US" altLang="zh-CN" sz="3200" dirty="0">
              <a:solidFill>
                <a:prstClr val="black"/>
              </a:solidFill>
              <a:cs typeface="+mn-ea"/>
              <a:sym typeface="+mn-lt"/>
            </a:endParaRPr>
          </a:p>
          <a:p>
            <a:pPr marL="168275" indent="0">
              <a:buSzPct val="80000"/>
              <a:buFont typeface="Wingdings" panose="05000000000000000000" pitchFamily="2" charset="2"/>
              <a:buNone/>
            </a:pPr>
            <a:r>
              <a:rPr lang="en-US" altLang="zh-CN" sz="3200" dirty="0">
                <a:solidFill>
                  <a:prstClr val="black"/>
                </a:solidFill>
                <a:cs typeface="+mn-ea"/>
                <a:sym typeface="+mn-lt"/>
              </a:rPr>
              <a:t>2. Problem Formulation</a:t>
            </a:r>
            <a:endParaRPr lang="en-US" altLang="zh-CN" sz="3200" dirty="0">
              <a:solidFill>
                <a:prstClr val="black"/>
              </a:solidFill>
              <a:cs typeface="+mn-ea"/>
              <a:sym typeface="+mn-lt"/>
            </a:endParaRPr>
          </a:p>
          <a:p>
            <a:pPr marL="168275" indent="0">
              <a:buSzPct val="80000"/>
              <a:buFont typeface="Wingdings" panose="05000000000000000000" pitchFamily="2" charset="2"/>
              <a:buNone/>
            </a:pPr>
            <a:r>
              <a:rPr lang="en-US" altLang="zh-CN" sz="3200" dirty="0">
                <a:solidFill>
                  <a:prstClr val="black"/>
                </a:solidFill>
                <a:cs typeface="+mn-ea"/>
                <a:sym typeface="+mn-lt"/>
              </a:rPr>
              <a:t>3. Methodology &amp; Implementation</a:t>
            </a:r>
            <a:endParaRPr lang="en-US" altLang="zh-CN" sz="3200" dirty="0">
              <a:solidFill>
                <a:prstClr val="black"/>
              </a:solidFill>
              <a:cs typeface="+mn-ea"/>
              <a:sym typeface="+mn-lt"/>
            </a:endParaRPr>
          </a:p>
          <a:p>
            <a:pPr marL="168275" indent="0">
              <a:buSzPct val="80000"/>
              <a:buFont typeface="Wingdings" panose="05000000000000000000" pitchFamily="2" charset="2"/>
              <a:buNone/>
            </a:pPr>
            <a:r>
              <a:rPr lang="en-US" altLang="zh-CN" sz="3200" dirty="0">
                <a:solidFill>
                  <a:prstClr val="black"/>
                </a:solidFill>
                <a:cs typeface="+mn-ea"/>
                <a:sym typeface="+mn-lt"/>
              </a:rPr>
              <a:t>4. Results &amp; Discussion</a:t>
            </a:r>
            <a:endParaRPr lang="en-US" altLang="zh-CN" sz="3200" dirty="0">
              <a:solidFill>
                <a:prstClr val="black"/>
              </a:solidFill>
              <a:cs typeface="+mn-ea"/>
              <a:sym typeface="+mn-lt"/>
            </a:endParaRPr>
          </a:p>
          <a:p>
            <a:pPr marL="168275" indent="0">
              <a:buSzPct val="80000"/>
              <a:buFont typeface="Wingdings" panose="05000000000000000000" pitchFamily="2" charset="2"/>
              <a:buNone/>
            </a:pPr>
            <a:r>
              <a:rPr lang="en-US" altLang="zh-CN" sz="3200" dirty="0">
                <a:solidFill>
                  <a:prstClr val="black"/>
                </a:solidFill>
                <a:cs typeface="+mn-ea"/>
                <a:sym typeface="+mn-lt"/>
              </a:rPr>
              <a:t>5. Conclusions</a:t>
            </a:r>
            <a:endParaRPr lang="en-US" altLang="zh-CN" sz="3200" dirty="0">
              <a:solidFill>
                <a:prstClr val="black"/>
              </a:solidFill>
              <a:cs typeface="+mn-ea"/>
              <a:sym typeface="+mn-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657" y="281412"/>
            <a:ext cx="4935166"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Result and discussion</a:t>
            </a:r>
            <a:endParaRPr 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p:txBody>
      </p:sp>
      <p:sp>
        <p:nvSpPr>
          <p:cNvPr id="2" name="文本框 1"/>
          <p:cNvSpPr txBox="1"/>
          <p:nvPr/>
        </p:nvSpPr>
        <p:spPr>
          <a:xfrm>
            <a:off x="3031928" y="6251306"/>
            <a:ext cx="6128143" cy="461665"/>
          </a:xfrm>
          <a:prstGeom prst="rect">
            <a:avLst/>
          </a:prstGeom>
          <a:noFill/>
        </p:spPr>
        <p:txBody>
          <a:bodyPr wrap="square" rtlCol="0">
            <a:spAutoFit/>
          </a:bodyPr>
          <a:lstStyle/>
          <a:p>
            <a:r>
              <a:rPr lang="zh-CN" altLang="en-US" sz="2400" b="1" dirty="0"/>
              <a:t>→</a:t>
            </a:r>
            <a:r>
              <a:rPr lang="zh-CN" altLang="en-US" sz="2400" dirty="0"/>
              <a:t> </a:t>
            </a:r>
            <a:r>
              <a:rPr lang="en-US" sz="2400" dirty="0"/>
              <a:t>Close loop optimization gets</a:t>
            </a:r>
            <a:r>
              <a:rPr lang="zh-CN" altLang="en-US" sz="2400" dirty="0"/>
              <a:t> </a:t>
            </a:r>
            <a:r>
              <a:rPr lang="en-US" altLang="zh-CN" sz="2400" dirty="0"/>
              <a:t>better</a:t>
            </a:r>
            <a:r>
              <a:rPr lang="zh-CN" altLang="en-US" sz="2400" dirty="0"/>
              <a:t> </a:t>
            </a:r>
            <a:r>
              <a:rPr lang="en-US" altLang="zh-CN" sz="2400" dirty="0"/>
              <a:t>outcome</a:t>
            </a:r>
            <a:r>
              <a:rPr lang="en-US" sz="2400" dirty="0"/>
              <a:t>. </a:t>
            </a:r>
            <a:endParaRPr lang="en-US" sz="2400" dirty="0"/>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33381" t="2685" r="29313" b="5327"/>
          <a:stretch>
            <a:fillRect/>
          </a:stretch>
        </p:blipFill>
        <p:spPr>
          <a:xfrm>
            <a:off x="6825513" y="1581986"/>
            <a:ext cx="3578223" cy="4466597"/>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900285" y="1976168"/>
            <a:ext cx="1990927" cy="954107"/>
          </a:xfrm>
          <a:prstGeom prst="rect">
            <a:avLst/>
          </a:prstGeom>
          <a:noFill/>
        </p:spPr>
        <p:txBody>
          <a:bodyPr wrap="square" rtlCol="0">
            <a:spAutoFit/>
          </a:bodyPr>
          <a:lstStyle/>
          <a:p>
            <a:r>
              <a:rPr lang="en-US" sz="2800" dirty="0"/>
              <a:t>Close loop optimized</a:t>
            </a:r>
            <a:endParaRPr lang="en-US" sz="2800"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30004" r="30004"/>
          <a:stretch>
            <a:fillRect/>
          </a:stretch>
        </p:blipFill>
        <p:spPr>
          <a:xfrm>
            <a:off x="1417845" y="1583285"/>
            <a:ext cx="3501047" cy="4431857"/>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1511774" y="1976168"/>
            <a:ext cx="1789890" cy="523220"/>
          </a:xfrm>
          <a:prstGeom prst="rect">
            <a:avLst/>
          </a:prstGeom>
          <a:noFill/>
        </p:spPr>
        <p:txBody>
          <a:bodyPr wrap="square" rtlCol="0">
            <a:spAutoFit/>
          </a:bodyPr>
          <a:lstStyle/>
          <a:p>
            <a:r>
              <a:rPr lang="en-US" sz="2800" dirty="0"/>
              <a:t>original</a:t>
            </a:r>
            <a:endParaRPr lang="en-US" sz="2800" dirty="0"/>
          </a:p>
        </p:txBody>
      </p:sp>
      <p:sp>
        <p:nvSpPr>
          <p:cNvPr id="10" name="椭圆 9"/>
          <p:cNvSpPr/>
          <p:nvPr/>
        </p:nvSpPr>
        <p:spPr>
          <a:xfrm>
            <a:off x="1946276" y="3473359"/>
            <a:ext cx="920885" cy="8657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椭圆 12"/>
          <p:cNvSpPr/>
          <p:nvPr/>
        </p:nvSpPr>
        <p:spPr>
          <a:xfrm>
            <a:off x="7055008" y="3502146"/>
            <a:ext cx="920885" cy="8657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p:cNvSpPr txBox="1"/>
          <p:nvPr/>
        </p:nvSpPr>
        <p:spPr>
          <a:xfrm>
            <a:off x="367951" y="959847"/>
            <a:ext cx="10415081" cy="461665"/>
          </a:xfrm>
          <a:prstGeom prst="rect">
            <a:avLst/>
          </a:prstGeom>
          <a:noFill/>
        </p:spPr>
        <p:txBody>
          <a:bodyPr wrap="square" rtlCol="0">
            <a:spAutoFit/>
          </a:bodyPr>
          <a:lstStyle/>
          <a:p>
            <a:r>
              <a:rPr lang="en-US" altLang="zh-CN" sz="2400" dirty="0"/>
              <a:t>We explored the importance of </a:t>
            </a:r>
            <a:r>
              <a:rPr lang="en-US" altLang="zh-CN" sz="2400" b="1" dirty="0"/>
              <a:t>Close Loop Optimization</a:t>
            </a:r>
            <a:endParaRPr lang="en-US" sz="36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657" y="281412"/>
            <a:ext cx="4935166"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Result and discussion</a:t>
            </a:r>
            <a:endParaRPr 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34521" t="8435" r="26541" b="11400"/>
          <a:stretch>
            <a:fillRect/>
          </a:stretch>
        </p:blipFill>
        <p:spPr>
          <a:xfrm>
            <a:off x="652350" y="1807624"/>
            <a:ext cx="3901972" cy="4066820"/>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5954" t="8748" r="30548" b="12684"/>
          <a:stretch>
            <a:fillRect/>
          </a:stretch>
        </p:blipFill>
        <p:spPr>
          <a:xfrm>
            <a:off x="4383485" y="1746455"/>
            <a:ext cx="3425030" cy="406682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35954" t="8191" r="30343" b="13284"/>
          <a:stretch>
            <a:fillRect/>
          </a:stretch>
        </p:blipFill>
        <p:spPr>
          <a:xfrm>
            <a:off x="8022343" y="1804974"/>
            <a:ext cx="3359293" cy="3962255"/>
          </a:xfrm>
          <a:prstGeom prst="rect">
            <a:avLst/>
          </a:prstGeom>
        </p:spPr>
      </p:pic>
      <p:sp>
        <p:nvSpPr>
          <p:cNvPr id="10" name="文本框 9"/>
          <p:cNvSpPr txBox="1"/>
          <p:nvPr/>
        </p:nvSpPr>
        <p:spPr>
          <a:xfrm>
            <a:off x="1693174" y="6069231"/>
            <a:ext cx="1728132" cy="646331"/>
          </a:xfrm>
          <a:prstGeom prst="rect">
            <a:avLst/>
          </a:prstGeom>
          <a:noFill/>
        </p:spPr>
        <p:txBody>
          <a:bodyPr wrap="square" rtlCol="0">
            <a:spAutoFit/>
          </a:bodyPr>
          <a:lstStyle/>
          <a:p>
            <a:pPr algn="ctr"/>
            <a:r>
              <a:rPr lang="en-US" dirty="0"/>
              <a:t>Original</a:t>
            </a:r>
            <a:endParaRPr lang="en-US" dirty="0"/>
          </a:p>
          <a:p>
            <a:pPr algn="ctr"/>
            <a:r>
              <a:rPr lang="en-US" dirty="0"/>
              <a:t>Some overlaps</a:t>
            </a:r>
            <a:endParaRPr lang="en-US" dirty="0"/>
          </a:p>
        </p:txBody>
      </p:sp>
      <p:sp>
        <p:nvSpPr>
          <p:cNvPr id="11" name="文本框 10"/>
          <p:cNvSpPr txBox="1"/>
          <p:nvPr/>
        </p:nvSpPr>
        <p:spPr>
          <a:xfrm>
            <a:off x="4948724" y="6069231"/>
            <a:ext cx="2537640" cy="646331"/>
          </a:xfrm>
          <a:prstGeom prst="rect">
            <a:avLst/>
          </a:prstGeom>
          <a:noFill/>
        </p:spPr>
        <p:txBody>
          <a:bodyPr wrap="square" rtlCol="0">
            <a:spAutoFit/>
          </a:bodyPr>
          <a:lstStyle/>
          <a:p>
            <a:pPr algn="ctr"/>
            <a:r>
              <a:rPr lang="en-US" dirty="0"/>
              <a:t>2 </a:t>
            </a:r>
            <a:r>
              <a:rPr lang="en-US" altLang="zh-CN" dirty="0"/>
              <a:t>×</a:t>
            </a:r>
            <a:r>
              <a:rPr lang="en-US" dirty="0"/>
              <a:t> resolution</a:t>
            </a:r>
            <a:endParaRPr lang="en-US" dirty="0"/>
          </a:p>
          <a:p>
            <a:pPr algn="ctr"/>
            <a:r>
              <a:rPr lang="en-US" dirty="0"/>
              <a:t>Works better</a:t>
            </a:r>
            <a:endParaRPr lang="en-US" dirty="0"/>
          </a:p>
        </p:txBody>
      </p:sp>
      <p:sp>
        <p:nvSpPr>
          <p:cNvPr id="12" name="文本框 11"/>
          <p:cNvSpPr txBox="1"/>
          <p:nvPr/>
        </p:nvSpPr>
        <p:spPr>
          <a:xfrm>
            <a:off x="8634876" y="6069231"/>
            <a:ext cx="2667699" cy="646331"/>
          </a:xfrm>
          <a:prstGeom prst="rect">
            <a:avLst/>
          </a:prstGeom>
          <a:noFill/>
        </p:spPr>
        <p:txBody>
          <a:bodyPr wrap="square" rtlCol="0">
            <a:spAutoFit/>
          </a:bodyPr>
          <a:lstStyle/>
          <a:p>
            <a:pPr algn="ctr"/>
            <a:r>
              <a:rPr lang="en-US" dirty="0"/>
              <a:t>4 </a:t>
            </a:r>
            <a:r>
              <a:rPr lang="en-US" altLang="zh-CN" dirty="0"/>
              <a:t>× </a:t>
            </a:r>
            <a:r>
              <a:rPr lang="en-US" dirty="0"/>
              <a:t>resolution</a:t>
            </a:r>
            <a:endParaRPr lang="en-US" dirty="0"/>
          </a:p>
          <a:p>
            <a:pPr algn="ctr"/>
            <a:r>
              <a:rPr lang="en-US" altLang="zh-CN" dirty="0"/>
              <a:t>Sensitive to small errors!</a:t>
            </a:r>
            <a:endParaRPr lang="en-US" dirty="0"/>
          </a:p>
        </p:txBody>
      </p:sp>
      <p:sp>
        <p:nvSpPr>
          <p:cNvPr id="13" name="椭圆 12"/>
          <p:cNvSpPr/>
          <p:nvPr/>
        </p:nvSpPr>
        <p:spPr>
          <a:xfrm>
            <a:off x="810364" y="3733819"/>
            <a:ext cx="920885" cy="8657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4383486" y="3733819"/>
            <a:ext cx="920885" cy="8657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p:cNvSpPr/>
          <p:nvPr/>
        </p:nvSpPr>
        <p:spPr>
          <a:xfrm>
            <a:off x="8022343" y="3733819"/>
            <a:ext cx="920885" cy="8657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p:cNvSpPr txBox="1"/>
          <p:nvPr/>
        </p:nvSpPr>
        <p:spPr>
          <a:xfrm>
            <a:off x="367951" y="959847"/>
            <a:ext cx="10415081" cy="461665"/>
          </a:xfrm>
          <a:prstGeom prst="rect">
            <a:avLst/>
          </a:prstGeom>
          <a:noFill/>
        </p:spPr>
        <p:txBody>
          <a:bodyPr wrap="square" rtlCol="0">
            <a:spAutoFit/>
          </a:bodyPr>
          <a:lstStyle/>
          <a:p>
            <a:r>
              <a:rPr lang="en-US" altLang="zh-CN" sz="2400" dirty="0"/>
              <a:t>We still explored the effects of other parameters (e.g., </a:t>
            </a:r>
            <a:r>
              <a:rPr lang="en-US" altLang="zh-CN" sz="2400" b="1" dirty="0"/>
              <a:t>Resolution</a:t>
            </a:r>
            <a:r>
              <a:rPr lang="en-US" altLang="zh-CN" sz="2400" dirty="0"/>
              <a:t>)</a:t>
            </a:r>
            <a:endParaRPr lang="en-US" altLang="zh-C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34109" t="8479" r="30651" b="12033"/>
          <a:stretch>
            <a:fillRect/>
          </a:stretch>
        </p:blipFill>
        <p:spPr>
          <a:xfrm>
            <a:off x="630853" y="1874881"/>
            <a:ext cx="3932757" cy="4490873"/>
          </a:xfrm>
          <a:prstGeom prst="rect">
            <a:avLst/>
          </a:prstGeom>
        </p:spPr>
      </p:pic>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l="33509" t="8478" r="29954" b="11366"/>
          <a:stretch>
            <a:fillRect/>
          </a:stretch>
        </p:blipFill>
        <p:spPr>
          <a:xfrm>
            <a:off x="7519558" y="1688715"/>
            <a:ext cx="4144868" cy="4603435"/>
          </a:xfrm>
          <a:prstGeom prst="rect">
            <a:avLst/>
          </a:prstGeom>
        </p:spPr>
      </p:pic>
      <p:sp>
        <p:nvSpPr>
          <p:cNvPr id="4" name="文本框 3"/>
          <p:cNvSpPr txBox="1"/>
          <p:nvPr/>
        </p:nvSpPr>
        <p:spPr>
          <a:xfrm>
            <a:off x="89657" y="281412"/>
            <a:ext cx="4935166"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Result and discussion</a:t>
            </a:r>
            <a:endParaRPr 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p:txBody>
      </p:sp>
      <p:sp>
        <p:nvSpPr>
          <p:cNvPr id="8" name="文本框 7"/>
          <p:cNvSpPr txBox="1"/>
          <p:nvPr/>
        </p:nvSpPr>
        <p:spPr>
          <a:xfrm>
            <a:off x="4669715" y="3429000"/>
            <a:ext cx="2698305" cy="830997"/>
          </a:xfrm>
          <a:prstGeom prst="rect">
            <a:avLst/>
          </a:prstGeom>
          <a:solidFill>
            <a:schemeClr val="accent2">
              <a:lumMod val="60000"/>
              <a:lumOff val="40000"/>
            </a:schemeClr>
          </a:solidFill>
        </p:spPr>
        <p:txBody>
          <a:bodyPr wrap="square" rtlCol="0">
            <a:spAutoFit/>
          </a:bodyPr>
          <a:lstStyle/>
          <a:p>
            <a:r>
              <a:rPr lang="en-US" sz="2400" dirty="0"/>
              <a:t>Incorrect constraint added in global map</a:t>
            </a:r>
            <a:endParaRPr lang="en-US" sz="2400" dirty="0"/>
          </a:p>
        </p:txBody>
      </p:sp>
      <p:sp>
        <p:nvSpPr>
          <p:cNvPr id="18" name="箭头: 右 17"/>
          <p:cNvSpPr/>
          <p:nvPr/>
        </p:nvSpPr>
        <p:spPr>
          <a:xfrm>
            <a:off x="7214066" y="3679864"/>
            <a:ext cx="520117" cy="329268"/>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流程图: 接点 20"/>
          <p:cNvSpPr/>
          <p:nvPr/>
        </p:nvSpPr>
        <p:spPr>
          <a:xfrm>
            <a:off x="8145780" y="3122341"/>
            <a:ext cx="1074420" cy="1066800"/>
          </a:xfrm>
          <a:prstGeom prst="flowChartConnector">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接连接符 24"/>
          <p:cNvCxnSpPr/>
          <p:nvPr/>
        </p:nvCxnSpPr>
        <p:spPr>
          <a:xfrm flipV="1">
            <a:off x="9144000" y="2298315"/>
            <a:ext cx="1257300" cy="104394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401300" y="2298315"/>
            <a:ext cx="63246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414552" y="1874881"/>
            <a:ext cx="772855" cy="461665"/>
          </a:xfrm>
          <a:prstGeom prst="rect">
            <a:avLst/>
          </a:prstGeom>
          <a:noFill/>
        </p:spPr>
        <p:txBody>
          <a:bodyPr wrap="square" rtlCol="0">
            <a:spAutoFit/>
          </a:bodyPr>
          <a:lstStyle/>
          <a:p>
            <a:r>
              <a:rPr lang="en-US" sz="2400" dirty="0"/>
              <a:t>bias</a:t>
            </a:r>
            <a:endParaRPr lang="en-US" sz="2400" dirty="0"/>
          </a:p>
        </p:txBody>
      </p:sp>
      <p:sp>
        <p:nvSpPr>
          <p:cNvPr id="12" name="文本框 11"/>
          <p:cNvSpPr txBox="1"/>
          <p:nvPr/>
        </p:nvSpPr>
        <p:spPr>
          <a:xfrm>
            <a:off x="367951" y="959847"/>
            <a:ext cx="10415081" cy="461665"/>
          </a:xfrm>
          <a:prstGeom prst="rect">
            <a:avLst/>
          </a:prstGeom>
          <a:noFill/>
        </p:spPr>
        <p:txBody>
          <a:bodyPr wrap="square" rtlCol="0">
            <a:spAutoFit/>
          </a:bodyPr>
          <a:lstStyle/>
          <a:p>
            <a:r>
              <a:rPr lang="en-US" altLang="zh-CN" sz="2400" dirty="0"/>
              <a:t>We also tried </a:t>
            </a:r>
            <a:r>
              <a:rPr lang="en-US" altLang="zh-CN" sz="2400" b="1" dirty="0"/>
              <a:t>other Lidar scan data bags</a:t>
            </a:r>
            <a:r>
              <a:rPr lang="en-US" altLang="zh-CN" sz="2400" dirty="0"/>
              <a:t> from </a:t>
            </a:r>
            <a:r>
              <a:rPr lang="en-US" altLang="zh-CN" sz="2400" dirty="0" err="1"/>
              <a:t>Deutsches</a:t>
            </a:r>
            <a:r>
              <a:rPr lang="en-US" altLang="zh-CN" sz="2400" dirty="0"/>
              <a:t> Museum</a:t>
            </a:r>
            <a:endParaRPr lang="en-US" altLang="zh-CN"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11557262" cy="58356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Conclusion</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13" name="文本框 12"/>
          <p:cNvSpPr txBox="1"/>
          <p:nvPr/>
        </p:nvSpPr>
        <p:spPr>
          <a:xfrm>
            <a:off x="377072" y="865456"/>
            <a:ext cx="11293312" cy="3322955"/>
          </a:xfrm>
          <a:prstGeom prst="rect">
            <a:avLst/>
          </a:prstGeom>
          <a:noFill/>
        </p:spPr>
        <p:txBody>
          <a:bodyPr wrap="square">
            <a:spAutoFit/>
          </a:bodyPr>
          <a:lstStyle/>
          <a:p>
            <a:pPr fontAlgn="auto">
              <a:lnSpc>
                <a:spcPct val="150000"/>
              </a:lnSpc>
            </a:pPr>
            <a:r>
              <a:rPr lang="en-US" altLang="zh-CN" sz="2800" dirty="0">
                <a:latin typeface="Calibri" panose="020F0502020204030204" charset="0"/>
                <a:ea typeface="等线" panose="02010600030101010101" pitchFamily="2" charset="-122"/>
                <a:cs typeface="Calibri" panose="020F0502020204030204" charset="0"/>
              </a:rPr>
              <a:t>In this project, we…</a:t>
            </a:r>
            <a:endParaRPr lang="en-US" altLang="zh-CN" sz="2800" dirty="0">
              <a:latin typeface="Calibri" panose="020F0502020204030204" charset="0"/>
              <a:ea typeface="等线" panose="02010600030101010101" pitchFamily="2" charset="-122"/>
              <a:cs typeface="Calibri" panose="020F0502020204030204" charset="0"/>
            </a:endParaRPr>
          </a:p>
          <a:p>
            <a:pPr marL="457200" indent="-457200" fontAlgn="auto">
              <a:lnSpc>
                <a:spcPct val="150000"/>
              </a:lnSpc>
              <a:buFont typeface="Wingdings" panose="05000000000000000000" charset="0"/>
              <a:buChar char="Ø"/>
            </a:pPr>
            <a:r>
              <a:rPr lang="en-US" altLang="zh-CN" sz="2800" dirty="0">
                <a:latin typeface="Calibri" panose="020F0502020204030204" charset="0"/>
                <a:ea typeface="等线" panose="02010600030101010101" pitchFamily="2" charset="-122"/>
                <a:cs typeface="Calibri" panose="020F0502020204030204" charset="0"/>
              </a:rPr>
              <a:t>Learnt basic knowledge of Lidar SLAM &amp; 2D mobile robot</a:t>
            </a:r>
            <a:endParaRPr lang="en-US" altLang="zh-CN" sz="2800" dirty="0">
              <a:latin typeface="Calibri" panose="020F0502020204030204" charset="0"/>
              <a:ea typeface="等线" panose="02010600030101010101" pitchFamily="2" charset="-122"/>
              <a:cs typeface="Calibri" panose="020F0502020204030204" charset="0"/>
            </a:endParaRPr>
          </a:p>
          <a:p>
            <a:pPr marL="457200" indent="-457200" fontAlgn="auto">
              <a:lnSpc>
                <a:spcPct val="150000"/>
              </a:lnSpc>
              <a:buFont typeface="Wingdings" panose="05000000000000000000" charset="0"/>
              <a:buChar char="Ø"/>
            </a:pPr>
            <a:r>
              <a:rPr lang="en-US" altLang="zh-CN" sz="2800" dirty="0">
                <a:latin typeface="Calibri" panose="020F0502020204030204" charset="0"/>
                <a:ea typeface="等线" panose="02010600030101010101" pitchFamily="2" charset="-122"/>
                <a:cs typeface="Calibri" panose="020F0502020204030204" charset="0"/>
                <a:sym typeface="+mn-ea"/>
              </a:rPr>
              <a:t>Built a rudimentary point map for Deutsches Museum </a:t>
            </a:r>
            <a:endParaRPr lang="en-US" altLang="zh-CN" sz="2800" dirty="0">
              <a:latin typeface="Calibri" panose="020F0502020204030204" charset="0"/>
              <a:ea typeface="等线" panose="02010600030101010101" pitchFamily="2" charset="-122"/>
              <a:cs typeface="Calibri" panose="020F0502020204030204" charset="0"/>
            </a:endParaRPr>
          </a:p>
          <a:p>
            <a:pPr marL="457200" indent="-457200" fontAlgn="auto">
              <a:lnSpc>
                <a:spcPct val="150000"/>
              </a:lnSpc>
              <a:buFont typeface="Wingdings" panose="05000000000000000000" charset="0"/>
              <a:buChar char="Ø"/>
            </a:pPr>
            <a:r>
              <a:rPr lang="en-US" altLang="zh-CN" sz="2800" dirty="0">
                <a:latin typeface="Calibri" panose="020F0502020204030204" charset="0"/>
                <a:ea typeface="等线" panose="02010600030101010101" pitchFamily="2" charset="-122"/>
                <a:cs typeface="Calibri" panose="020F0502020204030204" charset="0"/>
              </a:rPr>
              <a:t>Performed Close Loop Detection which further minimized error</a:t>
            </a:r>
            <a:endParaRPr lang="en-US" altLang="zh-CN" sz="2800" dirty="0">
              <a:latin typeface="Calibri" panose="020F0502020204030204" charset="0"/>
              <a:ea typeface="等线" panose="02010600030101010101" pitchFamily="2" charset="-122"/>
              <a:cs typeface="Calibri" panose="020F0502020204030204" charset="0"/>
            </a:endParaRPr>
          </a:p>
          <a:p>
            <a:pPr marL="457200" indent="-457200" fontAlgn="auto">
              <a:lnSpc>
                <a:spcPct val="150000"/>
              </a:lnSpc>
              <a:buFont typeface="Wingdings" panose="05000000000000000000" charset="0"/>
              <a:buChar char="Ø"/>
            </a:pPr>
            <a:r>
              <a:rPr lang="en-US" altLang="zh-CN" sz="2800" dirty="0">
                <a:latin typeface="Calibri" panose="020F0502020204030204" charset="0"/>
                <a:ea typeface="等线" panose="02010600030101010101" pitchFamily="2" charset="-122"/>
                <a:cs typeface="Calibri" panose="020F0502020204030204" charset="0"/>
              </a:rPr>
              <a:t>However, there are still some problems left for extended research… </a:t>
            </a:r>
            <a:endParaRPr lang="en-US" altLang="zh-CN" sz="2800" dirty="0">
              <a:latin typeface="Calibri" panose="020F0502020204030204" charset="0"/>
              <a:ea typeface="等线" panose="02010600030101010101" pitchFamily="2" charset="-122"/>
              <a:cs typeface="Calibri" panose="020F0502020204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9938" y="339365"/>
            <a:ext cx="11557262" cy="58356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References</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7" name="文本框 6"/>
          <p:cNvSpPr txBox="1"/>
          <p:nvPr/>
        </p:nvSpPr>
        <p:spPr>
          <a:xfrm>
            <a:off x="330200" y="923925"/>
            <a:ext cx="11556365" cy="4707890"/>
          </a:xfrm>
          <a:prstGeom prst="rect">
            <a:avLst/>
          </a:prstGeom>
          <a:noFill/>
        </p:spPr>
        <p:txBody>
          <a:bodyPr wrap="square">
            <a:spAutoFit/>
          </a:bodyPr>
          <a:lstStyle/>
          <a:p>
            <a:pPr fontAlgn="auto">
              <a:lnSpc>
                <a:spcPct val="125000"/>
              </a:lnSpc>
            </a:pPr>
            <a:r>
              <a:rPr altLang="zh-CN" sz="2000" dirty="0">
                <a:latin typeface="Calibri" panose="020F0502020204030204" charset="0"/>
                <a:cs typeface="Calibri" panose="020F0502020204030204" charset="0"/>
              </a:rPr>
              <a:t>[1]Hess, Wolfgang, et al. "Real-time loop closure in 2D LIDAR SLAM." 2016 IEEE international conference on robotics and automation (ICRA). IEEE, 2016.</a:t>
            </a:r>
            <a:endParaRPr altLang="zh-CN" sz="2000" dirty="0">
              <a:latin typeface="Calibri" panose="020F0502020204030204" charset="0"/>
              <a:cs typeface="Calibri" panose="020F0502020204030204" charset="0"/>
            </a:endParaRPr>
          </a:p>
          <a:p>
            <a:pPr fontAlgn="auto">
              <a:lnSpc>
                <a:spcPct val="125000"/>
              </a:lnSpc>
            </a:pPr>
            <a:r>
              <a:rPr altLang="zh-CN" sz="2000" dirty="0">
                <a:latin typeface="Calibri" panose="020F0502020204030204" charset="0"/>
                <a:cs typeface="Calibri" panose="020F0502020204030204" charset="0"/>
              </a:rPr>
              <a:t>[2]The Cartographer Authors</a:t>
            </a:r>
            <a:r>
              <a:rPr lang="en-US" sz="2000" dirty="0">
                <a:latin typeface="Calibri" panose="020F0502020204030204" charset="0"/>
                <a:cs typeface="Calibri" panose="020F0502020204030204" charset="0"/>
              </a:rPr>
              <a:t>. “</a:t>
            </a:r>
            <a:r>
              <a:rPr altLang="zh-CN" sz="2000" dirty="0">
                <a:latin typeface="Calibri" panose="020F0502020204030204" charset="0"/>
                <a:cs typeface="Calibri" panose="020F0502020204030204" charset="0"/>
              </a:rPr>
              <a:t>Public Data </a:t>
            </a:r>
            <a:r>
              <a:rPr lang="en-US" sz="2000" dirty="0">
                <a:latin typeface="Calibri" panose="020F0502020204030204" charset="0"/>
                <a:cs typeface="Calibri" panose="020F0502020204030204" charset="0"/>
              </a:rPr>
              <a:t>--</a:t>
            </a:r>
            <a:r>
              <a:rPr altLang="zh-CN" sz="2000" dirty="0">
                <a:latin typeface="Calibri" panose="020F0502020204030204" charset="0"/>
                <a:cs typeface="Calibri" panose="020F0502020204030204" charset="0"/>
              </a:rPr>
              <a:t> Cartographer ROS  documentation</a:t>
            </a:r>
            <a:r>
              <a:rPr lang="en-US" sz="2000" dirty="0">
                <a:latin typeface="Calibri" panose="020F0502020204030204" charset="0"/>
                <a:cs typeface="Calibri" panose="020F0502020204030204" charset="0"/>
              </a:rPr>
              <a:t>”. </a:t>
            </a:r>
            <a:r>
              <a:rPr lang="en-US" sz="2000" i="1" dirty="0">
                <a:latin typeface="Calibri" panose="020F0502020204030204" charset="0"/>
                <a:cs typeface="Calibri" panose="020F0502020204030204" charset="0"/>
              </a:rPr>
              <a:t>Google Cartographer ROS</a:t>
            </a:r>
            <a:r>
              <a:rPr lang="en-US" sz="2000" dirty="0">
                <a:latin typeface="Calibri" panose="020F0502020204030204" charset="0"/>
                <a:cs typeface="Calibri" panose="020F0502020204030204" charset="0"/>
              </a:rPr>
              <a:t>, 24 June 2020, </a:t>
            </a:r>
            <a:r>
              <a:rPr altLang="zh-CN" sz="2000" dirty="0">
                <a:latin typeface="Calibri" panose="020F0502020204030204" charset="0"/>
                <a:cs typeface="Calibri" panose="020F0502020204030204" charset="0"/>
                <a:sym typeface="+mn-ea"/>
              </a:rPr>
              <a:t>https://google-cartographer-ros.readthedocs.io/en/latest/data.html</a:t>
            </a:r>
            <a:r>
              <a:rPr lang="en-US" sz="2000" dirty="0">
                <a:latin typeface="Calibri" panose="020F0502020204030204" charset="0"/>
                <a:cs typeface="Calibri" panose="020F0502020204030204" charset="0"/>
                <a:sym typeface="+mn-ea"/>
              </a:rPr>
              <a:t>.</a:t>
            </a:r>
            <a:endParaRPr altLang="zh-CN" sz="2000" dirty="0">
              <a:latin typeface="Calibri" panose="020F0502020204030204" charset="0"/>
              <a:cs typeface="Calibri" panose="020F0502020204030204" charset="0"/>
            </a:endParaRPr>
          </a:p>
          <a:p>
            <a:pPr fontAlgn="auto">
              <a:lnSpc>
                <a:spcPct val="125000"/>
              </a:lnSpc>
            </a:pPr>
            <a:r>
              <a:rPr lang="en-US" sz="2000" dirty="0">
                <a:latin typeface="Calibri" panose="020F0502020204030204" charset="0"/>
                <a:cs typeface="Calibri" panose="020F0502020204030204" charset="0"/>
              </a:rPr>
              <a:t>[3]MATLAB. “Understanding SLAM Using Pose Graph Optimization | | Autonomous Navigation, Part 3”. </a:t>
            </a:r>
            <a:r>
              <a:rPr lang="en-US" sz="2000" i="1" dirty="0" err="1">
                <a:latin typeface="Calibri" panose="020F0502020204030204" charset="0"/>
                <a:cs typeface="Calibri" panose="020F0502020204030204" charset="0"/>
              </a:rPr>
              <a:t>Youtube</a:t>
            </a:r>
            <a:r>
              <a:rPr lang="en-US" sz="2000" dirty="0">
                <a:latin typeface="Calibri" panose="020F0502020204030204" charset="0"/>
                <a:cs typeface="Calibri" panose="020F0502020204030204" charset="0"/>
              </a:rPr>
              <a:t>, </a:t>
            </a:r>
            <a:r>
              <a:rPr lang="en-US" sz="2000" dirty="0">
                <a:latin typeface="Calibri" panose="020F0502020204030204" charset="0"/>
                <a:cs typeface="Calibri" panose="020F0502020204030204" charset="0"/>
                <a:sym typeface="+mn-ea"/>
              </a:rPr>
              <a:t>8 July 2020, </a:t>
            </a:r>
            <a:r>
              <a:rPr lang="en-US" sz="2000" dirty="0">
                <a:latin typeface="Calibri" panose="020F0502020204030204" charset="0"/>
                <a:cs typeface="Calibri" panose="020F0502020204030204" charset="0"/>
              </a:rPr>
              <a:t>https://youtu.be/saVZtgPyyJQ.</a:t>
            </a:r>
            <a:endParaRPr lang="en-US" sz="2000" dirty="0">
              <a:latin typeface="Calibri" panose="020F0502020204030204" charset="0"/>
              <a:cs typeface="Calibri" panose="020F0502020204030204" charset="0"/>
            </a:endParaRPr>
          </a:p>
          <a:p>
            <a:pPr fontAlgn="auto">
              <a:lnSpc>
                <a:spcPct val="125000"/>
              </a:lnSpc>
            </a:pPr>
            <a:r>
              <a:rPr lang="en-US" sz="2000" dirty="0">
                <a:latin typeface="Calibri" panose="020F0502020204030204" charset="0"/>
                <a:cs typeface="Calibri" panose="020F0502020204030204" charset="0"/>
              </a:rPr>
              <a:t>[4]</a:t>
            </a:r>
            <a:r>
              <a:rPr lang="en-US" sz="2000" dirty="0" err="1">
                <a:latin typeface="Calibri" panose="020F0502020204030204" charset="0"/>
                <a:cs typeface="Calibri" panose="020F0502020204030204" charset="0"/>
              </a:rPr>
              <a:t>卫浩</a:t>
            </a:r>
            <a:r>
              <a:rPr lang="en-US" sz="2000" dirty="0">
                <a:latin typeface="Calibri" panose="020F0502020204030204" charset="0"/>
                <a:cs typeface="Calibri" panose="020F0502020204030204" charset="0"/>
              </a:rPr>
              <a:t>. “激光SLAM简单入门（1）-</a:t>
            </a:r>
            <a:r>
              <a:rPr lang="en-US" sz="2000" dirty="0" err="1">
                <a:latin typeface="Calibri" panose="020F0502020204030204" charset="0"/>
                <a:cs typeface="Calibri" panose="020F0502020204030204" charset="0"/>
              </a:rPr>
              <a:t>matlab读取bag文件并保存为mat文件</a:t>
            </a:r>
            <a:r>
              <a:rPr lang="en-US" sz="2000" dirty="0">
                <a:latin typeface="Calibri" panose="020F0502020204030204" charset="0"/>
                <a:cs typeface="Calibri" panose="020F0502020204030204" charset="0"/>
              </a:rPr>
              <a:t>”. </a:t>
            </a:r>
            <a:r>
              <a:rPr lang="en-US" sz="2000" i="1" dirty="0" err="1">
                <a:latin typeface="Calibri" panose="020F0502020204030204" charset="0"/>
                <a:cs typeface="Calibri" panose="020F0502020204030204" charset="0"/>
              </a:rPr>
              <a:t>Zhihu</a:t>
            </a:r>
            <a:r>
              <a:rPr lang="en-US" sz="2000" dirty="0">
                <a:latin typeface="Calibri" panose="020F0502020204030204" charset="0"/>
                <a:cs typeface="Calibri" panose="020F0502020204030204" charset="0"/>
              </a:rPr>
              <a:t>, 4 Dec. 2018, https://zhuanlan.zhihu.com/p/51577331.</a:t>
            </a:r>
            <a:endParaRPr lang="en-US" sz="2000" dirty="0">
              <a:latin typeface="Calibri" panose="020F0502020204030204" charset="0"/>
              <a:cs typeface="Calibri" panose="020F0502020204030204" charset="0"/>
            </a:endParaRPr>
          </a:p>
          <a:p>
            <a:pPr fontAlgn="auto">
              <a:lnSpc>
                <a:spcPct val="125000"/>
              </a:lnSpc>
            </a:pPr>
            <a:r>
              <a:rPr lang="en-US" sz="2000" dirty="0">
                <a:latin typeface="Calibri" panose="020F0502020204030204" charset="0"/>
                <a:cs typeface="Calibri" panose="020F0502020204030204" charset="0"/>
              </a:rPr>
              <a:t>[5]</a:t>
            </a:r>
            <a:r>
              <a:rPr lang="zh-CN" altLang="en-US" sz="2000" dirty="0">
                <a:latin typeface="Calibri" panose="020F0502020204030204" charset="0"/>
                <a:cs typeface="Calibri" panose="020F0502020204030204" charset="0"/>
              </a:rPr>
              <a:t>卫浩</a:t>
            </a:r>
            <a:r>
              <a:rPr lang="en-US" altLang="zh-CN" sz="2000" dirty="0">
                <a:latin typeface="Calibri" panose="020F0502020204030204" charset="0"/>
                <a:cs typeface="Calibri" panose="020F0502020204030204" charset="0"/>
              </a:rPr>
              <a:t>. “激光SLAM简单入门（2）-</a:t>
            </a:r>
            <a:r>
              <a:rPr lang="en-US" altLang="zh-CN" sz="2000" dirty="0" err="1">
                <a:latin typeface="Calibri" panose="020F0502020204030204" charset="0"/>
                <a:cs typeface="Calibri" panose="020F0502020204030204" charset="0"/>
              </a:rPr>
              <a:t>代码解读和分析</a:t>
            </a:r>
            <a:r>
              <a:rPr lang="en-US" altLang="zh-CN" sz="2000" dirty="0">
                <a:latin typeface="Calibri" panose="020F0502020204030204" charset="0"/>
                <a:cs typeface="Calibri" panose="020F0502020204030204" charset="0"/>
              </a:rPr>
              <a:t>”. </a:t>
            </a:r>
            <a:r>
              <a:rPr lang="en-US" altLang="zh-CN" sz="2000" i="1" dirty="0" err="1">
                <a:latin typeface="Calibri" panose="020F0502020204030204" charset="0"/>
                <a:cs typeface="Calibri" panose="020F0502020204030204" charset="0"/>
              </a:rPr>
              <a:t>Zhihu</a:t>
            </a:r>
            <a:r>
              <a:rPr lang="en-US" altLang="zh-CN" sz="2000" dirty="0">
                <a:latin typeface="Calibri" panose="020F0502020204030204" charset="0"/>
                <a:cs typeface="Calibri" panose="020F0502020204030204" charset="0"/>
              </a:rPr>
              <a:t>, 5 Dec. 2018, h</a:t>
            </a:r>
            <a:r>
              <a:rPr lang="en-US" sz="2000" dirty="0">
                <a:latin typeface="Calibri" panose="020F0502020204030204" charset="0"/>
                <a:cs typeface="Calibri" panose="020F0502020204030204" charset="0"/>
              </a:rPr>
              <a:t>ttps://zhuanlan.zhihu.com/p/51617565.</a:t>
            </a:r>
            <a:endParaRPr lang="en-US" sz="2000" dirty="0">
              <a:latin typeface="Calibri" panose="020F0502020204030204" charset="0"/>
              <a:cs typeface="Calibri" panose="020F0502020204030204" charset="0"/>
            </a:endParaRPr>
          </a:p>
          <a:p>
            <a:pPr fontAlgn="auto">
              <a:lnSpc>
                <a:spcPct val="125000"/>
              </a:lnSpc>
            </a:pPr>
            <a:r>
              <a:rPr lang="en-US" sz="2000" dirty="0">
                <a:latin typeface="Calibri" panose="020F0502020204030204" charset="0"/>
                <a:cs typeface="Calibri" panose="020F0502020204030204" charset="0"/>
              </a:rPr>
              <a:t>[6]</a:t>
            </a:r>
            <a:r>
              <a:rPr lang="en-US" sz="2000" dirty="0" err="1">
                <a:latin typeface="Calibri" panose="020F0502020204030204" charset="0"/>
                <a:cs typeface="Calibri" panose="020F0502020204030204" charset="0"/>
              </a:rPr>
              <a:t>meyiao</a:t>
            </a:r>
            <a:r>
              <a:rPr lang="en-US" sz="2000" dirty="0">
                <a:latin typeface="Calibri" panose="020F0502020204030204" charset="0"/>
                <a:cs typeface="Calibri" panose="020F0502020204030204" charset="0"/>
              </a:rPr>
              <a:t>. “</a:t>
            </a:r>
            <a:r>
              <a:rPr lang="en-US" sz="2000" dirty="0" err="1">
                <a:latin typeface="Calibri" panose="020F0502020204030204" charset="0"/>
                <a:cs typeface="Calibri" panose="020F0502020204030204" charset="0"/>
              </a:rPr>
              <a:t>LaserSLAM</a:t>
            </a:r>
            <a:r>
              <a:rPr lang="en-US" sz="2000" dirty="0">
                <a:latin typeface="Calibri" panose="020F0502020204030204" charset="0"/>
                <a:cs typeface="Calibri" panose="020F0502020204030204" charset="0"/>
              </a:rPr>
              <a:t>”. </a:t>
            </a:r>
            <a:r>
              <a:rPr lang="en-US" sz="2000" i="1" dirty="0" err="1">
                <a:latin typeface="Calibri" panose="020F0502020204030204" charset="0"/>
                <a:cs typeface="Calibri" panose="020F0502020204030204" charset="0"/>
              </a:rPr>
              <a:t>Github</a:t>
            </a:r>
            <a:r>
              <a:rPr lang="en-US" sz="2000" dirty="0">
                <a:latin typeface="Calibri" panose="020F0502020204030204" charset="0"/>
                <a:cs typeface="Calibri" panose="020F0502020204030204" charset="0"/>
              </a:rPr>
              <a:t>, 13 June 2017, https://github.com/meyiao/LaserSLAM.</a:t>
            </a:r>
            <a:endParaRPr lang="en-US" sz="2000" dirty="0">
              <a:latin typeface="Calibri" panose="020F0502020204030204" charset="0"/>
              <a:cs typeface="Calibri" panose="020F0502020204030204" charset="0"/>
            </a:endParaRPr>
          </a:p>
          <a:p>
            <a:pPr fontAlgn="auto">
              <a:lnSpc>
                <a:spcPct val="125000"/>
              </a:lnSpc>
            </a:pPr>
            <a:r>
              <a:rPr lang="en-US" altLang="zh-CN" sz="2000" dirty="0">
                <a:latin typeface="Calibri" panose="020F0502020204030204" charset="0"/>
                <a:cs typeface="Calibri" panose="020F0502020204030204" charset="0"/>
              </a:rPr>
              <a:t>[7]</a:t>
            </a:r>
            <a:r>
              <a:rPr lang="en-US" altLang="zh-CN" sz="2000" dirty="0" err="1">
                <a:latin typeface="Calibri" panose="020F0502020204030204" charset="0"/>
                <a:cs typeface="Calibri" panose="020F0502020204030204" charset="0"/>
              </a:rPr>
              <a:t>任乾</a:t>
            </a:r>
            <a:r>
              <a:rPr lang="en-US" altLang="zh-CN" sz="2000" dirty="0">
                <a:latin typeface="Calibri" panose="020F0502020204030204" charset="0"/>
                <a:cs typeface="Calibri" panose="020F0502020204030204" charset="0"/>
              </a:rPr>
              <a:t>. “</a:t>
            </a:r>
            <a:r>
              <a:rPr lang="en-US" altLang="zh-CN" sz="2000" dirty="0" err="1">
                <a:latin typeface="Calibri" panose="020F0502020204030204" charset="0"/>
                <a:cs typeface="Calibri" panose="020F0502020204030204" charset="0"/>
              </a:rPr>
              <a:t>激光SLAM</a:t>
            </a:r>
            <a:r>
              <a:rPr lang="en-US" altLang="zh-CN" sz="2000" dirty="0">
                <a:latin typeface="Calibri" panose="020F0502020204030204" charset="0"/>
                <a:cs typeface="Calibri" panose="020F0502020204030204" charset="0"/>
              </a:rPr>
              <a:t> | </a:t>
            </a:r>
            <a:r>
              <a:rPr lang="en-US" altLang="zh-CN" sz="2000" dirty="0" err="1">
                <a:latin typeface="Calibri" panose="020F0502020204030204" charset="0"/>
                <a:cs typeface="Calibri" panose="020F0502020204030204" charset="0"/>
              </a:rPr>
              <a:t>cartographer论文</a:t>
            </a:r>
            <a:r>
              <a:rPr lang="en-US" altLang="zh-CN" sz="2000" dirty="0">
                <a:latin typeface="Calibri" panose="020F0502020204030204" charset="0"/>
                <a:cs typeface="Calibri" panose="020F0502020204030204" charset="0"/>
              </a:rPr>
              <a:t>(2)”. </a:t>
            </a:r>
            <a:r>
              <a:rPr lang="en-US" altLang="zh-CN" sz="2000" i="1" dirty="0" err="1">
                <a:latin typeface="Calibri" panose="020F0502020204030204" charset="0"/>
                <a:cs typeface="Calibri" panose="020F0502020204030204" charset="0"/>
              </a:rPr>
              <a:t>Zhihu</a:t>
            </a:r>
            <a:r>
              <a:rPr lang="en-US" altLang="zh-CN" sz="2000" dirty="0">
                <a:latin typeface="Calibri" panose="020F0502020204030204" charset="0"/>
                <a:cs typeface="Calibri" panose="020F0502020204030204" charset="0"/>
              </a:rPr>
              <a:t>, 4 Dec. 2019, https://zhuanlan.zhihu.com/p/93713565.</a:t>
            </a:r>
            <a:endParaRPr lang="en-US" altLang="zh-CN" sz="2000" dirty="0">
              <a:latin typeface="Calibri" panose="020F0502020204030204" charset="0"/>
              <a:cs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2421890"/>
            <a:ext cx="10968990" cy="1635125"/>
          </a:xfrm>
        </p:spPr>
        <p:txBody>
          <a:bodyPr>
            <a:normAutofit fontScale="90000"/>
          </a:bodyPr>
          <a:lstStyle/>
          <a:p>
            <a:pPr algn="ctr"/>
            <a:r>
              <a:rPr lang="en-US" altLang="zh-CN" dirty="0"/>
              <a:t>Thanks for listening!</a:t>
            </a:r>
            <a:br>
              <a:rPr lang="en-US" altLang="zh-CN" dirty="0"/>
            </a:br>
            <a:br>
              <a:rPr lang="en-US" altLang="zh-CN" dirty="0"/>
            </a:br>
            <a:r>
              <a:rPr lang="en-US" altLang="zh-CN" dirty="0"/>
              <a:t>Q&amp;A</a:t>
            </a:r>
            <a:endParaRPr lang="en-US" altLang="zh-CN"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Introduction </a:t>
            </a:r>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of</a:t>
            </a:r>
            <a:r>
              <a:rPr lang="zh-CN" alt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our team</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11" name="文本框 10"/>
          <p:cNvSpPr txBox="1"/>
          <p:nvPr/>
        </p:nvSpPr>
        <p:spPr>
          <a:xfrm>
            <a:off x="329938" y="1028342"/>
            <a:ext cx="8276733" cy="5262979"/>
          </a:xfrm>
          <a:prstGeom prst="rect">
            <a:avLst/>
          </a:prstGeom>
          <a:noFill/>
        </p:spPr>
        <p:txBody>
          <a:bodyPr wrap="square" rtlCol="0">
            <a:spAutoFit/>
          </a:bodyPr>
          <a:lstStyle/>
          <a:p>
            <a:r>
              <a:rPr lang="en-US" altLang="zh-CN" sz="2400" kern="100" dirty="0">
                <a:latin typeface="Calibri" panose="020F0502020204030204" charset="0"/>
                <a:ea typeface="等线" panose="02010600030101010101" pitchFamily="2" charset="-122"/>
                <a:cs typeface="Calibri" panose="020F0502020204030204" charset="0"/>
              </a:rPr>
              <a:t>֍ </a:t>
            </a:r>
            <a:r>
              <a:rPr lang="zh-CN" altLang="en-US"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何润 </a:t>
            </a:r>
            <a:r>
              <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Run He</a:t>
            </a:r>
            <a:endPar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Close-loop detection (pose optimization)</a:t>
            </a:r>
            <a:endParaRPr lang="en-US" altLang="zh-CN" sz="2400" kern="100" dirty="0">
              <a:latin typeface="Calibri" panose="020F0502020204030204" charset="0"/>
              <a:ea typeface="华文中宋" panose="02010600040101010101" pitchFamily="2" charset="-122"/>
              <a:cs typeface="Calibri" panose="020F0502020204030204" charset="0"/>
            </a:endParaRPr>
          </a:p>
          <a:p>
            <a:endParaRPr lang="en-US" altLang="zh-CN" sz="2400" kern="100" dirty="0">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a:t>
            </a:r>
            <a:r>
              <a:rPr lang="zh-CN" altLang="en-US"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齐睿 </a:t>
            </a:r>
            <a:r>
              <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Rui Qi</a:t>
            </a:r>
            <a:endPar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Find data set, pose estimation, debugging</a:t>
            </a:r>
            <a:endParaRPr lang="en-US" altLang="zh-CN" sz="2400" kern="100" dirty="0">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 </a:t>
            </a:r>
            <a:endParaRPr lang="en-US" altLang="zh-CN" sz="2400" kern="100" dirty="0">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a:t>
            </a:r>
            <a:r>
              <a:rPr lang="zh-CN" altLang="en-US"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宋雨辰 </a:t>
            </a:r>
            <a:r>
              <a:rPr lang="en-US" altLang="zh-CN" sz="2400" kern="100" dirty="0" err="1">
                <a:solidFill>
                  <a:schemeClr val="accent2">
                    <a:lumMod val="75000"/>
                  </a:schemeClr>
                </a:solidFill>
                <a:latin typeface="Calibri" panose="020F0502020204030204" charset="0"/>
                <a:ea typeface="华文中宋" panose="02010600040101010101" pitchFamily="2" charset="-122"/>
                <a:cs typeface="Calibri" panose="020F0502020204030204" charset="0"/>
              </a:rPr>
              <a:t>Yvchen</a:t>
            </a:r>
            <a:r>
              <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 Song</a:t>
            </a:r>
            <a:endPar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Update map data, plot the final map and path  </a:t>
            </a:r>
            <a:endParaRPr lang="en-US" altLang="zh-CN" sz="2400" kern="100" dirty="0">
              <a:latin typeface="Calibri" panose="020F0502020204030204" charset="0"/>
              <a:ea typeface="华文中宋" panose="02010600040101010101" pitchFamily="2" charset="-122"/>
              <a:cs typeface="Calibri" panose="020F0502020204030204" charset="0"/>
            </a:endParaRPr>
          </a:p>
          <a:p>
            <a:endParaRPr lang="en-US" altLang="zh-CN" sz="2400" kern="100" dirty="0">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a:t>
            </a:r>
            <a:r>
              <a:rPr lang="zh-CN" altLang="en-US"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田若瑶 </a:t>
            </a:r>
            <a:r>
              <a:rPr lang="en-US" altLang="zh-CN" sz="2400" kern="100" dirty="0" err="1">
                <a:solidFill>
                  <a:schemeClr val="accent2">
                    <a:lumMod val="75000"/>
                  </a:schemeClr>
                </a:solidFill>
                <a:latin typeface="Calibri" panose="020F0502020204030204" charset="0"/>
                <a:ea typeface="华文中宋" panose="02010600040101010101" pitchFamily="2" charset="-122"/>
                <a:cs typeface="Calibri" panose="020F0502020204030204" charset="0"/>
              </a:rPr>
              <a:t>Ruoyao</a:t>
            </a:r>
            <a:r>
              <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 Tian</a:t>
            </a:r>
            <a:endPar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Data preprocessing and coordinate transformation</a:t>
            </a:r>
            <a:endParaRPr lang="en-US" altLang="zh-CN" sz="2400" kern="100" dirty="0">
              <a:latin typeface="Calibri" panose="020F0502020204030204" charset="0"/>
              <a:ea typeface="华文中宋" panose="02010600040101010101" pitchFamily="2" charset="-122"/>
              <a:cs typeface="Calibri" panose="020F0502020204030204" charset="0"/>
            </a:endParaRPr>
          </a:p>
          <a:p>
            <a:endParaRPr lang="en-US" altLang="zh-CN" sz="2400" kern="100" dirty="0">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a:t>
            </a:r>
            <a:r>
              <a:rPr lang="zh-CN" altLang="en-US"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曾嘉龙 </a:t>
            </a:r>
            <a:r>
              <a:rPr lang="en-US" altLang="zh-CN" sz="2400" kern="100" dirty="0" err="1">
                <a:solidFill>
                  <a:schemeClr val="accent2">
                    <a:lumMod val="75000"/>
                  </a:schemeClr>
                </a:solidFill>
                <a:latin typeface="Calibri" panose="020F0502020204030204" charset="0"/>
                <a:ea typeface="华文中宋" panose="02010600040101010101" pitchFamily="2" charset="-122"/>
                <a:cs typeface="Calibri" panose="020F0502020204030204" charset="0"/>
              </a:rPr>
              <a:t>Jialong</a:t>
            </a:r>
            <a:r>
              <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rPr>
              <a:t> Zeng</a:t>
            </a:r>
            <a:endParaRPr lang="en-US" altLang="zh-CN" sz="2400" kern="100" dirty="0">
              <a:solidFill>
                <a:schemeClr val="accent2">
                  <a:lumMod val="75000"/>
                </a:schemeClr>
              </a:solidFill>
              <a:latin typeface="Calibri" panose="020F0502020204030204" charset="0"/>
              <a:ea typeface="华文中宋" panose="02010600040101010101" pitchFamily="2" charset="-122"/>
              <a:cs typeface="Calibri" panose="020F0502020204030204" charset="0"/>
            </a:endParaRPr>
          </a:p>
          <a:p>
            <a:r>
              <a:rPr lang="en-US" altLang="zh-CN" sz="2400" kern="100" dirty="0">
                <a:latin typeface="Calibri" panose="020F0502020204030204" charset="0"/>
                <a:ea typeface="华文中宋" panose="02010600040101010101" pitchFamily="2" charset="-122"/>
                <a:cs typeface="Calibri" panose="020F0502020204030204" charset="0"/>
              </a:rPr>
              <a:t>Find Lidar parameters and build grid map </a:t>
            </a:r>
            <a:endParaRPr lang="en-US" altLang="zh-CN" sz="2400" kern="100" dirty="0">
              <a:latin typeface="Calibri" panose="020F0502020204030204" charset="0"/>
              <a:ea typeface="华文中宋" panose="02010600040101010101" pitchFamily="2" charset="-122"/>
              <a:cs typeface="Calibri" panose="020F0502020204030204" charset="0"/>
            </a:endParaRPr>
          </a:p>
        </p:txBody>
      </p:sp>
      <p:sp>
        <p:nvSpPr>
          <p:cNvPr id="12" name="右大括号 11"/>
          <p:cNvSpPr/>
          <p:nvPr/>
        </p:nvSpPr>
        <p:spPr>
          <a:xfrm>
            <a:off x="7101524" y="1197711"/>
            <a:ext cx="245097" cy="5093610"/>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7346621" y="3513683"/>
            <a:ext cx="4694550" cy="461665"/>
          </a:xfrm>
          <a:prstGeom prst="rect">
            <a:avLst/>
          </a:prstGeom>
          <a:noFill/>
        </p:spPr>
        <p:txBody>
          <a:bodyPr wrap="square" rtlCol="0">
            <a:spAutoFit/>
          </a:bodyPr>
          <a:lstStyle/>
          <a:p>
            <a:r>
              <a:rPr lang="en-US" altLang="zh-CN" sz="2400" dirty="0"/>
              <a:t>Coding, prepare the PPT and report</a:t>
            </a:r>
            <a:endParaRPr lang="zh-CN" altLang="en-US" sz="24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477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Introduction </a:t>
            </a:r>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of</a:t>
            </a:r>
            <a:r>
              <a:rPr lang="zh-CN" altLang="en-US"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r>
              <a:rPr lang="en-US" altLang="zh-CN" sz="3200" b="1" dirty="0">
                <a:solidFill>
                  <a:schemeClr val="accent2">
                    <a:lumMod val="75000"/>
                  </a:schemeClr>
                </a:solidFill>
                <a:latin typeface="Calibri" panose="020F0502020204030204" charset="0"/>
                <a:ea typeface="等线" panose="02010600030101010101" pitchFamily="2" charset="-122"/>
                <a:cs typeface="Calibri" panose="020F0502020204030204" charset="0"/>
              </a:rPr>
              <a:t>our project</a:t>
            </a:r>
            <a:endParaRPr lang="zh-CN" altLang="en-US" sz="3200" dirty="0">
              <a:solidFill>
                <a:schemeClr val="accent2">
                  <a:lumMod val="75000"/>
                </a:schemeClr>
              </a:solidFill>
              <a:latin typeface="Calibri" panose="020F0502020204030204" charset="0"/>
              <a:cs typeface="Calibri" panose="020F0502020204030204" charset="0"/>
            </a:endParaRPr>
          </a:p>
        </p:txBody>
      </p:sp>
      <p:sp>
        <p:nvSpPr>
          <p:cNvPr id="3" name="文本框 2"/>
          <p:cNvSpPr txBox="1"/>
          <p:nvPr/>
        </p:nvSpPr>
        <p:spPr>
          <a:xfrm>
            <a:off x="329939" y="2413399"/>
            <a:ext cx="7173798" cy="1938992"/>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Why do we need SLAM ?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Robot has to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realize its position </a:t>
            </a:r>
            <a:r>
              <a:rPr lang="en-US" altLang="zh-CN" sz="2400" kern="100" dirty="0">
                <a:latin typeface="Calibri" panose="020F0502020204030204" charset="0"/>
                <a:ea typeface="等线" panose="02010600030101010101" pitchFamily="2" charset="-122"/>
                <a:cs typeface="Calibri" panose="020F0502020204030204" charset="0"/>
              </a:rPr>
              <a:t>to complete its tasks independently,</a:t>
            </a:r>
            <a:r>
              <a:rPr lang="zh-CN" altLang="en-US" sz="2400" kern="100" dirty="0">
                <a:latin typeface="Calibri" panose="020F0502020204030204" charset="0"/>
                <a:ea typeface="等线" panose="02010600030101010101" pitchFamily="2" charset="-122"/>
                <a:cs typeface="Calibri" panose="020F0502020204030204" charset="0"/>
              </a:rPr>
              <a:t> </a:t>
            </a:r>
            <a:r>
              <a:rPr lang="en-US" altLang="zh-CN" sz="2400" kern="100" dirty="0">
                <a:latin typeface="Calibri" panose="020F0502020204030204" charset="0"/>
                <a:ea typeface="等线" panose="02010600030101010101" pitchFamily="2" charset="-122"/>
                <a:cs typeface="Calibri" panose="020F0502020204030204" charset="0"/>
              </a:rPr>
              <a:t>such</a:t>
            </a:r>
            <a:r>
              <a:rPr lang="zh-CN" altLang="en-US" sz="2400" kern="100" dirty="0">
                <a:latin typeface="Calibri" panose="020F0502020204030204" charset="0"/>
                <a:ea typeface="等线" panose="02010600030101010101" pitchFamily="2" charset="-122"/>
                <a:cs typeface="Calibri" panose="020F0502020204030204" charset="0"/>
              </a:rPr>
              <a:t> </a:t>
            </a:r>
            <a:r>
              <a:rPr lang="en-US" altLang="zh-CN" sz="2400" kern="100" dirty="0">
                <a:latin typeface="Calibri" panose="020F0502020204030204" charset="0"/>
                <a:ea typeface="等线" panose="02010600030101010101" pitchFamily="2" charset="-122"/>
                <a:cs typeface="Calibri" panose="020F0502020204030204" charset="0"/>
              </a:rPr>
              <a:t>as</a:t>
            </a:r>
            <a:r>
              <a:rPr lang="zh-CN" altLang="en-US" sz="2400" kern="100" dirty="0">
                <a:latin typeface="Calibri" panose="020F0502020204030204" charset="0"/>
                <a:ea typeface="等线" panose="02010600030101010101" pitchFamily="2" charset="-122"/>
                <a:cs typeface="Calibri" panose="020F0502020204030204" charset="0"/>
              </a:rPr>
              <a:t> </a:t>
            </a:r>
            <a:r>
              <a:rPr lang="en-US" altLang="zh-CN" sz="2400" kern="100" dirty="0">
                <a:latin typeface="Calibri" panose="020F0502020204030204" charset="0"/>
                <a:ea typeface="等线" panose="02010600030101010101" pitchFamily="2" charset="-122"/>
                <a:cs typeface="Calibri" panose="020F0502020204030204" charset="0"/>
              </a:rPr>
              <a:t>cleaning a room,</a:t>
            </a:r>
            <a:r>
              <a:rPr lang="zh-CN" altLang="en-US" sz="2400" kern="100" dirty="0">
                <a:latin typeface="Calibri" panose="020F0502020204030204" charset="0"/>
                <a:ea typeface="等线" panose="02010600030101010101" pitchFamily="2" charset="-122"/>
                <a:cs typeface="Calibri" panose="020F0502020204030204" charset="0"/>
              </a:rPr>
              <a:t> </a:t>
            </a:r>
            <a:r>
              <a:rPr lang="en-US" altLang="zh-CN" sz="2400" kern="100" dirty="0">
                <a:latin typeface="Calibri" panose="020F0502020204030204" charset="0"/>
                <a:ea typeface="等线" panose="02010600030101010101" pitchFamily="2" charset="-122"/>
                <a:cs typeface="Calibri" panose="020F0502020204030204" charset="0"/>
              </a:rPr>
              <a:t>self-driving.  </a:t>
            </a:r>
            <a:endParaRPr lang="en-US" altLang="zh-CN" sz="2400" kern="100" dirty="0">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 GPS is not perfectly available everywhere (especially indoor).</a:t>
            </a:r>
            <a:endParaRPr lang="en-US" altLang="zh-CN" sz="2400" kern="100" dirty="0">
              <a:effectLst/>
              <a:latin typeface="Calibri" panose="020F0502020204030204" charset="0"/>
              <a:ea typeface="等线" panose="02010600030101010101" pitchFamily="2" charset="-122"/>
              <a:cs typeface="Calibri" panose="020F0502020204030204" charset="0"/>
            </a:endParaRPr>
          </a:p>
        </p:txBody>
      </p:sp>
      <p:sp>
        <p:nvSpPr>
          <p:cNvPr id="132" name="文本框 131"/>
          <p:cNvSpPr txBox="1"/>
          <p:nvPr/>
        </p:nvSpPr>
        <p:spPr>
          <a:xfrm>
            <a:off x="329938" y="4529697"/>
            <a:ext cx="10749797" cy="1200329"/>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What do we want to learn ?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H</a:t>
            </a:r>
            <a:r>
              <a:rPr lang="en-US" altLang="zh-CN" sz="2400" kern="100" dirty="0">
                <a:effectLst/>
                <a:latin typeface="Calibri" panose="020F0502020204030204" charset="0"/>
                <a:ea typeface="等线" panose="02010600030101010101" pitchFamily="2" charset="-122"/>
                <a:cs typeface="Calibri" panose="020F0502020204030204" charset="0"/>
              </a:rPr>
              <a:t>ave a rough view on some basic </a:t>
            </a:r>
            <a:r>
              <a:rPr lang="en-US"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SLAM methods</a:t>
            </a:r>
            <a:r>
              <a:rPr lang="en-US" altLang="zh-CN" sz="2400" kern="100" dirty="0">
                <a:effectLst/>
                <a:latin typeface="Calibri" panose="020F0502020204030204" charset="0"/>
                <a:ea typeface="等线" panose="02010600030101010101" pitchFamily="2" charset="-122"/>
                <a:cs typeface="Calibri" panose="020F0502020204030204" charset="0"/>
              </a:rPr>
              <a:t>, such as </a:t>
            </a:r>
            <a:r>
              <a:rPr lang="en-US" altLang="zh-CN" sz="2400" dirty="0">
                <a:effectLst/>
                <a:latin typeface="Calibri" panose="020F0502020204030204" charset="0"/>
                <a:cs typeface="Calibri" panose="020F0502020204030204" charset="0"/>
              </a:rPr>
              <a:t>coordinate system transformation, graph-based optimization, close loop detection, etc.</a:t>
            </a:r>
            <a:endParaRPr lang="en-US" altLang="zh-CN" sz="2400" kern="100" dirty="0">
              <a:effectLst/>
              <a:latin typeface="Calibri" panose="020F0502020204030204" charset="0"/>
              <a:ea typeface="等线" panose="02010600030101010101" pitchFamily="2" charset="-122"/>
              <a:cs typeface="Calibri" panose="020F0502020204030204" charset="0"/>
            </a:endParaRPr>
          </a:p>
        </p:txBody>
      </p:sp>
      <p:sp>
        <p:nvSpPr>
          <p:cNvPr id="5" name="文本框 4"/>
          <p:cNvSpPr txBox="1"/>
          <p:nvPr/>
        </p:nvSpPr>
        <p:spPr>
          <a:xfrm>
            <a:off x="329939" y="1035764"/>
            <a:ext cx="7173798" cy="1200329"/>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What is SLAM ?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r>
              <a:rPr lang="en-US" altLang="zh-CN" sz="2400" dirty="0">
                <a:effectLst/>
                <a:latin typeface="Calibri" panose="020F0502020204030204" charset="0"/>
                <a:cs typeface="Calibri" panose="020F0502020204030204" charset="0"/>
              </a:rPr>
              <a:t>A technology for </a:t>
            </a:r>
            <a:r>
              <a:rPr lang="en-US" altLang="zh-CN" sz="2400" dirty="0">
                <a:solidFill>
                  <a:schemeClr val="accent2">
                    <a:lumMod val="75000"/>
                  </a:schemeClr>
                </a:solidFill>
                <a:effectLst/>
                <a:latin typeface="Calibri" panose="020F0502020204030204" charset="0"/>
                <a:cs typeface="Calibri" panose="020F0502020204030204" charset="0"/>
              </a:rPr>
              <a:t>pose estimation </a:t>
            </a:r>
            <a:r>
              <a:rPr lang="en-US" altLang="zh-CN" sz="2400" dirty="0">
                <a:effectLst/>
                <a:latin typeface="Calibri" panose="020F0502020204030204" charset="0"/>
                <a:cs typeface="Calibri" panose="020F0502020204030204" charset="0"/>
              </a:rPr>
              <a:t>and </a:t>
            </a:r>
            <a:r>
              <a:rPr lang="en-US" altLang="zh-CN" sz="2400" dirty="0">
                <a:solidFill>
                  <a:schemeClr val="accent2">
                    <a:lumMod val="75000"/>
                  </a:schemeClr>
                </a:solidFill>
                <a:effectLst/>
                <a:latin typeface="Calibri" panose="020F0502020204030204" charset="0"/>
                <a:cs typeface="Calibri" panose="020F0502020204030204" charset="0"/>
              </a:rPr>
              <a:t>map construction </a:t>
            </a:r>
            <a:r>
              <a:rPr lang="en-US" altLang="zh-CN" sz="2400" dirty="0">
                <a:effectLst/>
                <a:latin typeface="Calibri" panose="020F0502020204030204" charset="0"/>
                <a:cs typeface="Calibri" panose="020F0502020204030204" charset="0"/>
              </a:rPr>
              <a:t>of mobile robots based on </a:t>
            </a:r>
            <a:r>
              <a:rPr lang="en-US" altLang="zh-CN" sz="2400" dirty="0">
                <a:solidFill>
                  <a:schemeClr val="accent2">
                    <a:lumMod val="75000"/>
                  </a:schemeClr>
                </a:solidFill>
                <a:effectLst/>
                <a:latin typeface="Calibri" panose="020F0502020204030204" charset="0"/>
                <a:cs typeface="Calibri" panose="020F0502020204030204" charset="0"/>
              </a:rPr>
              <a:t>sensor data.</a:t>
            </a:r>
            <a:endParaRPr lang="en-US" altLang="zh-CN" sz="32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p:txBody>
      </p:sp>
      <p:pic>
        <p:nvPicPr>
          <p:cNvPr id="6" name="图片 5"/>
          <p:cNvPicPr>
            <a:picLocks noChangeAspect="1"/>
          </p:cNvPicPr>
          <p:nvPr/>
        </p:nvPicPr>
        <p:blipFill>
          <a:blip r:embed="rId1"/>
          <a:stretch>
            <a:fillRect/>
          </a:stretch>
        </p:blipFill>
        <p:spPr>
          <a:xfrm>
            <a:off x="8106259" y="174560"/>
            <a:ext cx="3454144" cy="2061533"/>
          </a:xfrm>
          <a:prstGeom prst="rect">
            <a:avLst/>
          </a:prstGeom>
        </p:spPr>
      </p:pic>
      <p:pic>
        <p:nvPicPr>
          <p:cNvPr id="8" name="图片 7"/>
          <p:cNvPicPr>
            <a:picLocks noChangeAspect="1"/>
          </p:cNvPicPr>
          <p:nvPr/>
        </p:nvPicPr>
        <p:blipFill>
          <a:blip r:embed="rId2"/>
          <a:stretch>
            <a:fillRect/>
          </a:stretch>
        </p:blipFill>
        <p:spPr>
          <a:xfrm>
            <a:off x="8106259" y="2400898"/>
            <a:ext cx="3454144" cy="23154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8408709" cy="58356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Problem Formulation</a:t>
            </a:r>
            <a:endPar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p:sp>
        <p:nvSpPr>
          <p:cNvPr id="3" name="文本框 2"/>
          <p:cNvSpPr txBox="1"/>
          <p:nvPr/>
        </p:nvSpPr>
        <p:spPr>
          <a:xfrm>
            <a:off x="630420" y="5266377"/>
            <a:ext cx="4471987" cy="461665"/>
          </a:xfrm>
          <a:prstGeom prst="rect">
            <a:avLst/>
          </a:prstGeom>
          <a:noFill/>
        </p:spPr>
        <p:txBody>
          <a:bodyPr wrap="square" rtlCol="0">
            <a:spAutoFit/>
          </a:bodyPr>
          <a:lstStyle/>
          <a:p>
            <a:r>
              <a:rPr lang="en-US" altLang="zh-CN" sz="2400" kern="100"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Range</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 and angle</a:t>
            </a:r>
            <a:r>
              <a:rPr lang="en-US" altLang="zh-CN" sz="2400" kern="100" dirty="0">
                <a:latin typeface="Calibri" panose="020F0502020204030204" charset="0"/>
                <a:ea typeface="等线" panose="02010600030101010101" pitchFamily="2" charset="-122"/>
                <a:cs typeface="Calibri" panose="020F0502020204030204" charset="0"/>
              </a:rPr>
              <a:t>: </a:t>
            </a:r>
            <a:endParaRPr lang="en-US" altLang="zh-CN" sz="2400" kern="100" dirty="0">
              <a:latin typeface="Calibri" panose="020F0502020204030204" charset="0"/>
              <a:ea typeface="等线" panose="02010600030101010101" pitchFamily="2" charset="-122"/>
              <a:cs typeface="Calibri" panose="020F0502020204030204" charset="0"/>
            </a:endParaRPr>
          </a:p>
        </p:txBody>
      </p:sp>
      <p:sp>
        <p:nvSpPr>
          <p:cNvPr id="131" name="文本框 130"/>
          <p:cNvSpPr txBox="1"/>
          <p:nvPr/>
        </p:nvSpPr>
        <p:spPr>
          <a:xfrm>
            <a:off x="7155582" y="942857"/>
            <a:ext cx="4114800" cy="1569660"/>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What we want</a:t>
            </a:r>
            <a:r>
              <a:rPr lang="en-US" altLang="zh-CN" sz="2400" kern="100" dirty="0">
                <a:effectLst/>
                <a:latin typeface="Calibri" panose="020F0502020204030204" charset="0"/>
                <a:ea typeface="等线" panose="02010600030101010101" pitchFamily="2" charset="-122"/>
                <a:cs typeface="Calibri" panose="020F0502020204030204" charset="0"/>
              </a:rPr>
              <a:t>:</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The </a:t>
            </a:r>
            <a:r>
              <a:rPr lang="en-US" altLang="zh-CN" sz="2400" kern="100">
                <a:solidFill>
                  <a:schemeClr val="accent2">
                    <a:lumMod val="75000"/>
                  </a:schemeClr>
                </a:solidFill>
                <a:latin typeface="Calibri" panose="020F0502020204030204" charset="0"/>
                <a:ea typeface="等线" panose="02010600030101010101" pitchFamily="2" charset="-122"/>
                <a:cs typeface="Calibri" panose="020F0502020204030204" charset="0"/>
              </a:rPr>
              <a:t>map</a:t>
            </a:r>
            <a:r>
              <a:rPr lang="en-US" altLang="zh-CN" sz="2400" kern="100">
                <a:latin typeface="Calibri" panose="020F0502020204030204" charset="0"/>
                <a:ea typeface="等线" panose="02010600030101010101" pitchFamily="2" charset="-122"/>
                <a:cs typeface="Calibri" panose="020F0502020204030204" charset="0"/>
              </a:rPr>
              <a:t> built </a:t>
            </a:r>
            <a:r>
              <a:rPr lang="en-US" altLang="zh-CN" sz="2400" kern="100" dirty="0">
                <a:latin typeface="Calibri" panose="020F0502020204030204" charset="0"/>
                <a:ea typeface="等线" panose="02010600030101010101" pitchFamily="2" charset="-122"/>
                <a:cs typeface="Calibri" panose="020F0502020204030204" charset="0"/>
              </a:rPr>
              <a:t>from the LIDAR scanning data and the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path </a:t>
            </a:r>
            <a:r>
              <a:rPr lang="en-US" altLang="zh-CN" sz="2400" kern="100" dirty="0">
                <a:latin typeface="Calibri" panose="020F0502020204030204" charset="0"/>
                <a:ea typeface="等线" panose="02010600030101010101" pitchFamily="2" charset="-122"/>
                <a:cs typeface="Calibri" panose="020F0502020204030204" charset="0"/>
              </a:rPr>
              <a:t>of the mobile robot </a:t>
            </a:r>
            <a:endParaRPr lang="en-US" altLang="zh-CN" sz="2400" kern="100" dirty="0">
              <a:effectLst/>
              <a:latin typeface="Calibri" panose="020F0502020204030204" charset="0"/>
              <a:ea typeface="等线" panose="02010600030101010101" pitchFamily="2" charset="-122"/>
              <a:cs typeface="Calibri" panose="020F0502020204030204" charset="0"/>
            </a:endParaRPr>
          </a:p>
        </p:txBody>
      </p:sp>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55582" y="2532445"/>
            <a:ext cx="3348036" cy="313526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516804" y="2117443"/>
            <a:ext cx="4940978" cy="2940539"/>
          </a:xfrm>
          <a:prstGeom prst="rect">
            <a:avLst/>
          </a:prstGeom>
        </p:spPr>
      </p:pic>
      <p:sp>
        <p:nvSpPr>
          <p:cNvPr id="6" name="文本框 5"/>
          <p:cNvSpPr txBox="1"/>
          <p:nvPr/>
        </p:nvSpPr>
        <p:spPr>
          <a:xfrm>
            <a:off x="7267576" y="6308376"/>
            <a:ext cx="4156907" cy="369332"/>
          </a:xfrm>
          <a:prstGeom prst="rect">
            <a:avLst/>
          </a:prstGeom>
          <a:noFill/>
        </p:spPr>
        <p:txBody>
          <a:bodyPr wrap="none" rtlCol="0">
            <a:spAutoFit/>
          </a:bodyPr>
          <a:lstStyle/>
          <a:p>
            <a:r>
              <a:rPr lang="en-US" altLang="zh-CN" i="1" dirty="0">
                <a:solidFill>
                  <a:schemeClr val="accent2">
                    <a:lumMod val="60000"/>
                    <a:lumOff val="40000"/>
                  </a:schemeClr>
                </a:solidFill>
              </a:rPr>
              <a:t>https://zhuanlan.zhihu.com/p/93713565</a:t>
            </a:r>
            <a:endParaRPr lang="zh-CN" altLang="en-US" i="1" dirty="0">
              <a:solidFill>
                <a:schemeClr val="accent2">
                  <a:lumMod val="60000"/>
                  <a:lumOff val="40000"/>
                </a:schemeClr>
              </a:solidFill>
            </a:endParaRPr>
          </a:p>
        </p:txBody>
      </p:sp>
      <mc:AlternateContent xmlns:mc="http://schemas.openxmlformats.org/markup-compatibility/2006">
        <mc:Choice xmlns:a14="http://schemas.microsoft.com/office/drawing/2010/main" Requires="a14">
          <p:sp>
            <p:nvSpPr>
              <p:cNvPr id="9" name="文本框 8"/>
              <p:cNvSpPr txBox="1"/>
              <p:nvPr/>
            </p:nvSpPr>
            <p:spPr>
              <a:xfrm>
                <a:off x="2987293" y="5266377"/>
                <a:ext cx="1905884" cy="509178"/>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d>
                        <m:dPr>
                          <m:ctrlPr>
                            <a:rPr lang="zh-CN" altLang="zh-CN" sz="2400" i="1" kern="100" smtClean="0">
                              <a:effectLst/>
                              <a:latin typeface="Cambria Math" panose="02040503050406030204" pitchFamily="18" charset="0"/>
                              <a:cs typeface="+mn-ea"/>
                              <a:sym typeface="+mn-lt"/>
                            </a:rPr>
                          </m:ctrlPr>
                        </m:dP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𝜌</m:t>
                              </m:r>
                            </m:e>
                            <m:sub>
                              <m:r>
                                <a:rPr lang="en-US" altLang="zh-CN" sz="2400" i="1" kern="100">
                                  <a:effectLst/>
                                  <a:latin typeface="Cambria Math" panose="02040503050406030204" pitchFamily="18" charset="0"/>
                                  <a:cs typeface="+mn-ea"/>
                                  <a:sym typeface="+mn-lt"/>
                                </a:rPr>
                                <m:t>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𝛼</m:t>
                              </m:r>
                            </m:e>
                            <m:sub>
                              <m:r>
                                <a:rPr lang="en-US" altLang="zh-CN" sz="2400" i="1" kern="100">
                                  <a:effectLst/>
                                  <a:latin typeface="Cambria Math" panose="02040503050406030204" pitchFamily="18" charset="0"/>
                                  <a:cs typeface="+mn-ea"/>
                                  <a:sym typeface="+mn-lt"/>
                                </a:rPr>
                                <m:t>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d>
                    </m:oMath>
                  </m:oMathPara>
                </a14:m>
                <a:endParaRPr lang="zh-CN" altLang="en-US" sz="2400" dirty="0"/>
              </a:p>
            </p:txBody>
          </p:sp>
        </mc:Choice>
        <mc:Fallback>
          <p:sp>
            <p:nvSpPr>
              <p:cNvPr id="9" name="文本框 8"/>
              <p:cNvSpPr txBox="1">
                <a:spLocks noRot="1" noChangeAspect="1" noMove="1" noResize="1" noEditPoints="1" noAdjustHandles="1" noChangeArrowheads="1" noChangeShapeType="1" noTextEdit="1"/>
              </p:cNvSpPr>
              <p:nvPr/>
            </p:nvSpPr>
            <p:spPr>
              <a:xfrm>
                <a:off x="2987293" y="5266377"/>
                <a:ext cx="1905884" cy="509178"/>
              </a:xfrm>
              <a:prstGeom prst="rect">
                <a:avLst/>
              </a:prstGeom>
              <a:blipFill rotWithShape="1">
                <a:blip r:embed="rId3"/>
                <a:stretch>
                  <a:fillRect l="-13" t="-63" r="26" b="45"/>
                </a:stretch>
              </a:blipFill>
            </p:spPr>
            <p:txBody>
              <a:bodyPr/>
              <a:lstStyle/>
              <a:p>
                <a:r>
                  <a:rPr lang="zh-CN" altLang="en-US">
                    <a:noFill/>
                  </a:rPr>
                  <a:t> </a:t>
                </a:r>
              </a:p>
            </p:txBody>
          </p:sp>
        </mc:Fallback>
      </mc:AlternateContent>
      <p:sp>
        <p:nvSpPr>
          <p:cNvPr id="10" name="文本框 9"/>
          <p:cNvSpPr txBox="1"/>
          <p:nvPr/>
        </p:nvSpPr>
        <p:spPr>
          <a:xfrm>
            <a:off x="516804" y="1131710"/>
            <a:ext cx="5579196" cy="830997"/>
          </a:xfrm>
          <a:prstGeom prst="rect">
            <a:avLst/>
          </a:prstGeom>
          <a:noFill/>
        </p:spPr>
        <p:txBody>
          <a:bodyPr wrap="square" rtlCol="0">
            <a:spAutoFit/>
          </a:bodyPr>
          <a:lstStyle/>
          <a:p>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What do we have</a:t>
            </a:r>
            <a:r>
              <a:rPr lang="en-US" altLang="zh-CN" sz="2400" kern="100" dirty="0">
                <a:effectLst/>
                <a:latin typeface="Calibri" panose="020F0502020204030204" charset="0"/>
                <a:ea typeface="等线" panose="02010600030101010101" pitchFamily="2" charset="-122"/>
                <a:cs typeface="Calibri" panose="020F0502020204030204" charset="0"/>
              </a:rPr>
              <a:t> :</a:t>
            </a:r>
            <a:r>
              <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rPr>
              <a:t> </a:t>
            </a:r>
            <a:endParaRPr lang="en-US" altLang="zh-CN" sz="2400" kern="100" dirty="0">
              <a:solidFill>
                <a:schemeClr val="accent2">
                  <a:lumMod val="75000"/>
                </a:schemeClr>
              </a:solidFill>
              <a:latin typeface="Calibri" panose="020F0502020204030204" charset="0"/>
              <a:ea typeface="等线" panose="02010600030101010101" pitchFamily="2" charset="-122"/>
              <a:cs typeface="Calibri" panose="020F0502020204030204" charset="0"/>
            </a:endParaRPr>
          </a:p>
          <a:p>
            <a:r>
              <a:rPr lang="en-US" altLang="zh-CN" sz="2400" kern="100" dirty="0">
                <a:latin typeface="Calibri" panose="020F0502020204030204" charset="0"/>
                <a:ea typeface="等线" panose="02010600030101010101" pitchFamily="2" charset="-122"/>
                <a:cs typeface="Calibri" panose="020F0502020204030204" charset="0"/>
              </a:rPr>
              <a:t>2D LIDAR scanning data for many batches</a:t>
            </a:r>
            <a:endParaRPr lang="en-US" altLang="zh-CN" sz="2400" kern="100" dirty="0">
              <a:latin typeface="Calibri" panose="020F0502020204030204" charset="0"/>
              <a:ea typeface="等线" panose="02010600030101010101" pitchFamily="2" charset="-122"/>
              <a:cs typeface="Calibri" panose="020F0502020204030204" charset="0"/>
            </a:endParaRPr>
          </a:p>
        </p:txBody>
      </p:sp>
      <p:sp>
        <p:nvSpPr>
          <p:cNvPr id="11" name="箭头: 右 10"/>
          <p:cNvSpPr/>
          <p:nvPr/>
        </p:nvSpPr>
        <p:spPr>
          <a:xfrm>
            <a:off x="5700117" y="3198167"/>
            <a:ext cx="1213129" cy="46166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35898" y="926400"/>
            <a:ext cx="3206320" cy="400110"/>
          </a:xfrm>
          <a:prstGeom prst="rect">
            <a:avLst/>
          </a:prstGeom>
          <a:noFill/>
        </p:spPr>
        <p:txBody>
          <a:bodyPr wrap="square" rtlCol="0">
            <a:spAutoFit/>
          </a:bodyPr>
          <a:lstStyle/>
          <a:p>
            <a:r>
              <a:rPr lang="en-US" altLang="zh-CN" sz="2000" dirty="0">
                <a:cs typeface="+mn-ea"/>
                <a:sym typeface="+mn-lt"/>
              </a:rPr>
              <a:t>Load 2D LIDAR scanning data</a:t>
            </a:r>
            <a:endParaRPr lang="zh-CN" altLang="en-US" sz="2000" dirty="0">
              <a:cs typeface="+mn-ea"/>
              <a:sym typeface="+mn-lt"/>
            </a:endParaRPr>
          </a:p>
        </p:txBody>
      </p:sp>
      <p:cxnSp>
        <p:nvCxnSpPr>
          <p:cNvPr id="5" name="直接箭头连接符 4"/>
          <p:cNvCxnSpPr>
            <a:stCxn id="3" idx="2"/>
            <a:endCxn id="14" idx="0"/>
          </p:cNvCxnSpPr>
          <p:nvPr/>
        </p:nvCxnSpPr>
        <p:spPr>
          <a:xfrm flipH="1">
            <a:off x="5737233" y="1326510"/>
            <a:ext cx="1825" cy="308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矩形 5"/>
          <p:cNvSpPr/>
          <p:nvPr/>
        </p:nvSpPr>
        <p:spPr>
          <a:xfrm>
            <a:off x="8504531" y="1757645"/>
            <a:ext cx="2689030" cy="458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Data initialization</a:t>
            </a:r>
            <a:endParaRPr lang="zh-CN" altLang="en-US" sz="2000" dirty="0">
              <a:solidFill>
                <a:schemeClr val="tx1"/>
              </a:solidFill>
              <a:cs typeface="+mn-ea"/>
              <a:sym typeface="+mn-lt"/>
            </a:endParaRPr>
          </a:p>
        </p:txBody>
      </p:sp>
      <p:sp>
        <p:nvSpPr>
          <p:cNvPr id="9" name="矩形 8"/>
          <p:cNvSpPr/>
          <p:nvPr/>
        </p:nvSpPr>
        <p:spPr>
          <a:xfrm>
            <a:off x="4064594" y="3372249"/>
            <a:ext cx="3384705" cy="7464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Build grid map</a:t>
            </a:r>
            <a:endParaRPr lang="en-US" altLang="zh-CN" sz="2000" dirty="0">
              <a:solidFill>
                <a:schemeClr val="tx1"/>
              </a:solidFill>
              <a:cs typeface="+mn-ea"/>
              <a:sym typeface="+mn-lt"/>
            </a:endParaRPr>
          </a:p>
          <a:p>
            <a:pPr algn="ctr"/>
            <a:r>
              <a:rPr lang="en-US" altLang="zh-CN" sz="2000" dirty="0">
                <a:solidFill>
                  <a:schemeClr val="tx1"/>
                </a:solidFill>
                <a:cs typeface="+mn-ea"/>
                <a:sym typeface="+mn-lt"/>
              </a:rPr>
              <a:t>(point occurrence and distance)</a:t>
            </a:r>
            <a:endParaRPr lang="en-US" altLang="zh-CN" sz="2000" dirty="0">
              <a:solidFill>
                <a:schemeClr val="tx1"/>
              </a:solidFill>
              <a:cs typeface="+mn-ea"/>
              <a:sym typeface="+mn-lt"/>
            </a:endParaRPr>
          </a:p>
        </p:txBody>
      </p:sp>
      <p:sp>
        <p:nvSpPr>
          <p:cNvPr id="11" name="矩形 10"/>
          <p:cNvSpPr/>
          <p:nvPr/>
        </p:nvSpPr>
        <p:spPr>
          <a:xfrm>
            <a:off x="4402290" y="4374306"/>
            <a:ext cx="2689030" cy="429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Pose estimation</a:t>
            </a:r>
            <a:endParaRPr lang="en-US" altLang="zh-CN" sz="2000" dirty="0">
              <a:solidFill>
                <a:schemeClr val="tx1"/>
              </a:solidFill>
              <a:cs typeface="+mn-ea"/>
              <a:sym typeface="+mn-lt"/>
            </a:endParaRPr>
          </a:p>
        </p:txBody>
      </p:sp>
      <p:sp>
        <p:nvSpPr>
          <p:cNvPr id="43" name="矩形 42"/>
          <p:cNvSpPr/>
          <p:nvPr/>
        </p:nvSpPr>
        <p:spPr>
          <a:xfrm>
            <a:off x="368748" y="4689323"/>
            <a:ext cx="2689028" cy="4001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Loop closure detection</a:t>
            </a:r>
            <a:endParaRPr lang="en-US" altLang="zh-CN" sz="2000" dirty="0">
              <a:solidFill>
                <a:schemeClr val="tx1"/>
              </a:solidFill>
              <a:cs typeface="+mn-ea"/>
              <a:sym typeface="+mn-lt"/>
            </a:endParaRPr>
          </a:p>
        </p:txBody>
      </p:sp>
      <p:sp>
        <p:nvSpPr>
          <p:cNvPr id="19" name="文本框 18"/>
          <p:cNvSpPr txBox="1"/>
          <p:nvPr/>
        </p:nvSpPr>
        <p:spPr>
          <a:xfrm>
            <a:off x="4766902" y="222318"/>
            <a:ext cx="1944312" cy="400110"/>
          </a:xfrm>
          <a:prstGeom prst="rect">
            <a:avLst/>
          </a:prstGeom>
          <a:noFill/>
        </p:spPr>
        <p:txBody>
          <a:bodyPr wrap="square" rtlCol="0">
            <a:spAutoFit/>
          </a:bodyPr>
          <a:lstStyle/>
          <a:p>
            <a:r>
              <a:rPr lang="en-US" altLang="zh-CN" sz="2000" dirty="0">
                <a:cs typeface="+mn-ea"/>
                <a:sym typeface="+mn-lt"/>
              </a:rPr>
              <a:t>Set parameters</a:t>
            </a:r>
            <a:endParaRPr lang="zh-CN" altLang="en-US" sz="2000" dirty="0">
              <a:cs typeface="+mn-ea"/>
              <a:sym typeface="+mn-lt"/>
            </a:endParaRPr>
          </a:p>
        </p:txBody>
      </p:sp>
      <p:cxnSp>
        <p:nvCxnSpPr>
          <p:cNvPr id="20" name="直接箭头连接符 19"/>
          <p:cNvCxnSpPr>
            <a:stCxn id="19" idx="2"/>
            <a:endCxn id="3" idx="0"/>
          </p:cNvCxnSpPr>
          <p:nvPr/>
        </p:nvCxnSpPr>
        <p:spPr>
          <a:xfrm>
            <a:off x="5739058" y="622428"/>
            <a:ext cx="0" cy="303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菱形 13"/>
          <p:cNvSpPr/>
          <p:nvPr/>
        </p:nvSpPr>
        <p:spPr>
          <a:xfrm>
            <a:off x="3687470" y="1635275"/>
            <a:ext cx="4099525" cy="686024"/>
          </a:xfrm>
          <a:prstGeom prst="diamon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First batch or not?</a:t>
            </a:r>
            <a:endParaRPr lang="zh-CN" altLang="en-US" sz="2000" dirty="0">
              <a:solidFill>
                <a:schemeClr val="tx1"/>
              </a:solidFill>
            </a:endParaRPr>
          </a:p>
        </p:txBody>
      </p:sp>
      <p:cxnSp>
        <p:nvCxnSpPr>
          <p:cNvPr id="16" name="直接箭头连接符 15"/>
          <p:cNvCxnSpPr>
            <a:stCxn id="14" idx="3"/>
            <a:endCxn id="6" idx="1"/>
          </p:cNvCxnSpPr>
          <p:nvPr/>
        </p:nvCxnSpPr>
        <p:spPr>
          <a:xfrm>
            <a:off x="7786995" y="1978287"/>
            <a:ext cx="717536" cy="8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7941830" y="1638481"/>
            <a:ext cx="582104" cy="369332"/>
          </a:xfrm>
          <a:prstGeom prst="rect">
            <a:avLst/>
          </a:prstGeom>
          <a:noFill/>
        </p:spPr>
        <p:txBody>
          <a:bodyPr wrap="square">
            <a:spAutoFit/>
          </a:bodyPr>
          <a:lstStyle/>
          <a:p>
            <a:r>
              <a:rPr lang="en-US" altLang="zh-CN" dirty="0"/>
              <a:t>Y</a:t>
            </a:r>
            <a:endParaRPr lang="zh-CN" altLang="en-US" dirty="0"/>
          </a:p>
        </p:txBody>
      </p:sp>
      <p:sp>
        <p:nvSpPr>
          <p:cNvPr id="31" name="文本框 30"/>
          <p:cNvSpPr txBox="1"/>
          <p:nvPr/>
        </p:nvSpPr>
        <p:spPr>
          <a:xfrm>
            <a:off x="5878751" y="2325581"/>
            <a:ext cx="582104" cy="369332"/>
          </a:xfrm>
          <a:prstGeom prst="rect">
            <a:avLst/>
          </a:prstGeom>
          <a:noFill/>
        </p:spPr>
        <p:txBody>
          <a:bodyPr wrap="square">
            <a:spAutoFit/>
          </a:bodyPr>
          <a:lstStyle/>
          <a:p>
            <a:r>
              <a:rPr lang="en-US" altLang="zh-CN" dirty="0"/>
              <a:t>N</a:t>
            </a:r>
            <a:endParaRPr lang="zh-CN" altLang="en-US" dirty="0"/>
          </a:p>
        </p:txBody>
      </p:sp>
      <p:sp>
        <p:nvSpPr>
          <p:cNvPr id="92" name="文本框 91"/>
          <p:cNvSpPr txBox="1"/>
          <p:nvPr/>
        </p:nvSpPr>
        <p:spPr>
          <a:xfrm>
            <a:off x="1658052" y="3861964"/>
            <a:ext cx="2029418" cy="707886"/>
          </a:xfrm>
          <a:prstGeom prst="rect">
            <a:avLst/>
          </a:prstGeom>
          <a:noFill/>
        </p:spPr>
        <p:txBody>
          <a:bodyPr wrap="square" rtlCol="0">
            <a:spAutoFit/>
          </a:bodyPr>
          <a:lstStyle/>
          <a:p>
            <a:r>
              <a:rPr lang="en-US" altLang="zh-CN" sz="2000" dirty="0">
                <a:solidFill>
                  <a:schemeClr val="accent2">
                    <a:lumMod val="75000"/>
                  </a:schemeClr>
                </a:solidFill>
              </a:rPr>
              <a:t>Correct the pose estimation</a:t>
            </a:r>
            <a:endParaRPr lang="zh-CN" altLang="en-US" sz="2000" dirty="0">
              <a:solidFill>
                <a:schemeClr val="accent2">
                  <a:lumMod val="75000"/>
                </a:schemeClr>
              </a:solidFill>
            </a:endParaRPr>
          </a:p>
        </p:txBody>
      </p:sp>
      <p:cxnSp>
        <p:nvCxnSpPr>
          <p:cNvPr id="94" name="直接箭头连接符 93"/>
          <p:cNvCxnSpPr>
            <a:stCxn id="101" idx="2"/>
            <a:endCxn id="9" idx="0"/>
          </p:cNvCxnSpPr>
          <p:nvPr/>
        </p:nvCxnSpPr>
        <p:spPr>
          <a:xfrm>
            <a:off x="5746805" y="3122971"/>
            <a:ext cx="10142" cy="249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矩形 100"/>
          <p:cNvSpPr/>
          <p:nvPr/>
        </p:nvSpPr>
        <p:spPr>
          <a:xfrm>
            <a:off x="3523468" y="2664311"/>
            <a:ext cx="4446674" cy="458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Transformation of coordinate system</a:t>
            </a:r>
            <a:endParaRPr lang="zh-CN" altLang="en-US" sz="2000" dirty="0">
              <a:solidFill>
                <a:schemeClr val="tx1"/>
              </a:solidFill>
              <a:cs typeface="+mn-ea"/>
              <a:sym typeface="+mn-lt"/>
            </a:endParaRPr>
          </a:p>
        </p:txBody>
      </p:sp>
      <p:cxnSp>
        <p:nvCxnSpPr>
          <p:cNvPr id="102" name="直接箭头连接符 101"/>
          <p:cNvCxnSpPr>
            <a:stCxn id="14" idx="2"/>
            <a:endCxn id="101" idx="0"/>
          </p:cNvCxnSpPr>
          <p:nvPr/>
        </p:nvCxnSpPr>
        <p:spPr>
          <a:xfrm>
            <a:off x="5737233" y="2321299"/>
            <a:ext cx="9572" cy="34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矩形 125"/>
          <p:cNvSpPr/>
          <p:nvPr/>
        </p:nvSpPr>
        <p:spPr>
          <a:xfrm>
            <a:off x="4173938" y="6035663"/>
            <a:ext cx="3166019" cy="4296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Plot the map and the path</a:t>
            </a:r>
            <a:endParaRPr lang="en-US" altLang="zh-CN" sz="2000" dirty="0">
              <a:solidFill>
                <a:schemeClr val="tx1"/>
              </a:solidFill>
              <a:cs typeface="+mn-ea"/>
              <a:sym typeface="+mn-lt"/>
            </a:endParaRPr>
          </a:p>
        </p:txBody>
      </p:sp>
      <p:cxnSp>
        <p:nvCxnSpPr>
          <p:cNvPr id="32" name="直接箭头连接符 31"/>
          <p:cNvCxnSpPr>
            <a:stCxn id="9" idx="2"/>
            <a:endCxn id="11" idx="0"/>
          </p:cNvCxnSpPr>
          <p:nvPr/>
        </p:nvCxnSpPr>
        <p:spPr>
          <a:xfrm flipH="1">
            <a:off x="5746805" y="4118728"/>
            <a:ext cx="10142" cy="255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菱形 60"/>
          <p:cNvSpPr/>
          <p:nvPr/>
        </p:nvSpPr>
        <p:spPr>
          <a:xfrm>
            <a:off x="3998371" y="4989254"/>
            <a:ext cx="3496868" cy="746479"/>
          </a:xfrm>
          <a:prstGeom prst="diamon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Need loop closure or not?</a:t>
            </a:r>
            <a:endParaRPr lang="zh-CN" altLang="en-US" dirty="0">
              <a:solidFill>
                <a:schemeClr val="tx1"/>
              </a:solidFill>
            </a:endParaRPr>
          </a:p>
        </p:txBody>
      </p:sp>
      <p:cxnSp>
        <p:nvCxnSpPr>
          <p:cNvPr id="73" name="直接箭头连接符 72"/>
          <p:cNvCxnSpPr>
            <a:stCxn id="11" idx="2"/>
            <a:endCxn id="61" idx="0"/>
          </p:cNvCxnSpPr>
          <p:nvPr/>
        </p:nvCxnSpPr>
        <p:spPr>
          <a:xfrm>
            <a:off x="5746805" y="4803981"/>
            <a:ext cx="0" cy="18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连接符: 肘形 65"/>
          <p:cNvCxnSpPr>
            <a:stCxn id="61" idx="1"/>
            <a:endCxn id="43" idx="2"/>
          </p:cNvCxnSpPr>
          <p:nvPr/>
        </p:nvCxnSpPr>
        <p:spPr>
          <a:xfrm rot="10800000">
            <a:off x="1713263" y="5089434"/>
            <a:ext cx="2285109" cy="27306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9" name="连接符: 肘形 68"/>
          <p:cNvCxnSpPr>
            <a:stCxn id="43" idx="0"/>
            <a:endCxn id="11" idx="1"/>
          </p:cNvCxnSpPr>
          <p:nvPr/>
        </p:nvCxnSpPr>
        <p:spPr>
          <a:xfrm rot="5400000" flipH="1" flipV="1">
            <a:off x="3007687" y="3294720"/>
            <a:ext cx="100179" cy="26890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2863595" y="5362493"/>
            <a:ext cx="582104" cy="369332"/>
          </a:xfrm>
          <a:prstGeom prst="rect">
            <a:avLst/>
          </a:prstGeom>
          <a:noFill/>
        </p:spPr>
        <p:txBody>
          <a:bodyPr wrap="square">
            <a:spAutoFit/>
          </a:bodyPr>
          <a:lstStyle/>
          <a:p>
            <a:r>
              <a:rPr lang="en-US" altLang="zh-CN" dirty="0"/>
              <a:t>Y</a:t>
            </a:r>
            <a:endParaRPr lang="zh-CN" altLang="en-US" dirty="0"/>
          </a:p>
        </p:txBody>
      </p:sp>
      <p:cxnSp>
        <p:nvCxnSpPr>
          <p:cNvPr id="84" name="直接箭头连接符 83"/>
          <p:cNvCxnSpPr>
            <a:stCxn id="61" idx="2"/>
            <a:endCxn id="126" idx="0"/>
          </p:cNvCxnSpPr>
          <p:nvPr/>
        </p:nvCxnSpPr>
        <p:spPr>
          <a:xfrm>
            <a:off x="5746805" y="5735733"/>
            <a:ext cx="10143" cy="299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878751" y="5674507"/>
            <a:ext cx="582104" cy="369332"/>
          </a:xfrm>
          <a:prstGeom prst="rect">
            <a:avLst/>
          </a:prstGeom>
          <a:noFill/>
        </p:spPr>
        <p:txBody>
          <a:bodyPr wrap="square">
            <a:spAutoFit/>
          </a:bodyPr>
          <a:lstStyle/>
          <a:p>
            <a:r>
              <a:rPr lang="en-US" altLang="zh-CN" dirty="0"/>
              <a:t>N</a:t>
            </a:r>
            <a:endParaRPr lang="zh-CN" altLang="en-US" dirty="0"/>
          </a:p>
        </p:txBody>
      </p:sp>
      <p:sp>
        <p:nvSpPr>
          <p:cNvPr id="29" name="文本框 28"/>
          <p:cNvSpPr txBox="1"/>
          <p:nvPr/>
        </p:nvSpPr>
        <p:spPr>
          <a:xfrm>
            <a:off x="329938" y="339365"/>
            <a:ext cx="8408709" cy="583565"/>
          </a:xfrm>
          <a:prstGeom prst="rect">
            <a:avLst/>
          </a:prstGeom>
          <a:noFill/>
        </p:spPr>
        <p:txBody>
          <a:bodyPr wrap="square" rtlCol="0">
            <a:spAutoFit/>
          </a:bodyPr>
          <a:lstStyle/>
          <a:p>
            <a:r>
              <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rPr>
              <a:t>Problem Formulation</a:t>
            </a:r>
            <a:endParaRPr lang="en-US" altLang="zh-CN" sz="3200" b="1" dirty="0">
              <a:solidFill>
                <a:schemeClr val="accent2">
                  <a:lumMod val="75000"/>
                </a:schemeClr>
              </a:solidFill>
              <a:effectLst/>
              <a:latin typeface="Calibri" panose="020F0502020204030204" charset="0"/>
              <a:ea typeface="等线" panose="02010600030101010101" pitchFamily="2" charset="-122"/>
              <a:cs typeface="Calibri" panose="020F05020202040302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10605155"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latin typeface="Calibri" panose="020F0502020204030204" charset="0"/>
                <a:ea typeface="华文中宋" panose="02010600040101010101" pitchFamily="2" charset="-122"/>
                <a:cs typeface="Calibri" panose="020F0502020204030204" charset="0"/>
                <a:sym typeface="+mn-lt"/>
              </a:rPr>
              <a:t>Data Preprocessing </a:t>
            </a:r>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and</a:t>
            </a:r>
            <a:r>
              <a:rPr lang="zh-CN" altLang="en-US"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 </a:t>
            </a:r>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Initialization</a:t>
            </a:r>
            <a:endParaRPr lang="zh-CN" altLang="en-US"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endParaRPr>
          </a:p>
        </p:txBody>
      </p:sp>
      <p:sp>
        <p:nvSpPr>
          <p:cNvPr id="6" name="文本框 5"/>
          <p:cNvSpPr txBox="1"/>
          <p:nvPr/>
        </p:nvSpPr>
        <p:spPr>
          <a:xfrm>
            <a:off x="329938" y="999489"/>
            <a:ext cx="11510128" cy="830997"/>
          </a:xfrm>
          <a:prstGeom prst="rect">
            <a:avLst/>
          </a:prstGeom>
          <a:noFill/>
        </p:spPr>
        <p:txBody>
          <a:bodyPr wrap="square">
            <a:spAutoFit/>
          </a:bodyPr>
          <a:lstStyle/>
          <a:p>
            <a:r>
              <a:rPr lang="en-US" altLang="zh-CN" sz="2400" dirty="0">
                <a:cs typeface="+mn-ea"/>
                <a:sym typeface="+mn-lt"/>
              </a:rPr>
              <a:t>1. Filter out the available data: N</a:t>
            </a:r>
            <a:r>
              <a:rPr lang="en-US" altLang="zh-CN" sz="2400" dirty="0">
                <a:effectLst/>
                <a:cs typeface="+mn-ea"/>
                <a:sym typeface="+mn-lt"/>
              </a:rPr>
              <a:t>ot all original scan data is reliable. The scan data’s </a:t>
            </a:r>
            <a:r>
              <a:rPr lang="en-US" altLang="zh-CN" sz="2400" dirty="0">
                <a:solidFill>
                  <a:schemeClr val="accent2">
                    <a:lumMod val="75000"/>
                  </a:schemeClr>
                </a:solidFill>
                <a:effectLst/>
                <a:cs typeface="+mn-ea"/>
                <a:sym typeface="+mn-lt"/>
              </a:rPr>
              <a:t>range</a:t>
            </a:r>
            <a:r>
              <a:rPr lang="en-US" altLang="zh-CN" sz="2400" dirty="0">
                <a:effectLst/>
                <a:cs typeface="+mn-ea"/>
                <a:sym typeface="+mn-lt"/>
              </a:rPr>
              <a:t> shouldn’t be too large or close to the maximum value.</a:t>
            </a:r>
            <a:endParaRPr lang="zh-CN" altLang="en-US" sz="2400" dirty="0">
              <a:cs typeface="+mn-ea"/>
              <a:sym typeface="+mn-lt"/>
            </a:endParaRPr>
          </a:p>
        </p:txBody>
      </p:sp>
      <mc:AlternateContent xmlns:mc="http://schemas.openxmlformats.org/markup-compatibility/2006">
        <mc:Choice xmlns:a14="http://schemas.microsoft.com/office/drawing/2010/main" Requires="a14">
          <p:sp>
            <p:nvSpPr>
              <p:cNvPr id="9" name="文本框 8"/>
              <p:cNvSpPr txBox="1"/>
              <p:nvPr/>
            </p:nvSpPr>
            <p:spPr>
              <a:xfrm>
                <a:off x="915578" y="1905835"/>
                <a:ext cx="10338848" cy="522194"/>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𝐴𝑆</m:t>
                          </m:r>
                        </m:e>
                        <m:sub>
                          <m:r>
                            <a:rPr lang="zh-CN" altLang="en-US" sz="2400" i="1">
                              <a:solidFill>
                                <a:schemeClr val="tx1"/>
                              </a:solidFill>
                              <a:latin typeface="Cambria Math" panose="02040503050406030204" pitchFamily="18" charset="0"/>
                              <a:cs typeface="+mn-ea"/>
                              <a:sym typeface="+mn-lt"/>
                            </a:rPr>
                            <m:t>𝑘</m:t>
                          </m:r>
                        </m:sub>
                      </m:sSub>
                      <m:r>
                        <a:rPr lang="zh-CN" altLang="en-US" sz="2400" i="0">
                          <a:solidFill>
                            <a:schemeClr val="tx1"/>
                          </a:solidFill>
                          <a:latin typeface="Cambria Math" panose="02040503050406030204" pitchFamily="18" charset="0"/>
                          <a:cs typeface="+mn-ea"/>
                          <a:sym typeface="+mn-lt"/>
                        </a:rPr>
                        <m:t>=</m:t>
                      </m:r>
                      <m:d>
                        <m:dPr>
                          <m:begChr m:val="{"/>
                          <m:endChr m:val="}"/>
                          <m:ctrlPr>
                            <a:rPr lang="zh-CN" altLang="en-US" sz="2400" i="1">
                              <a:solidFill>
                                <a:schemeClr val="tx1"/>
                              </a:solidFill>
                              <a:latin typeface="Cambria Math" panose="02040503050406030204" pitchFamily="18" charset="0"/>
                              <a:cs typeface="+mn-ea"/>
                              <a:sym typeface="+mn-lt"/>
                            </a:rPr>
                          </m:ctrlPr>
                        </m:dPr>
                        <m:e>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𝑎𝑠</m:t>
                              </m:r>
                            </m:e>
                            <m:sub>
                              <m:r>
                                <a:rPr lang="zh-CN" altLang="en-US" sz="2400" i="1">
                                  <a:solidFill>
                                    <a:schemeClr val="tx1"/>
                                  </a:solidFill>
                                  <a:latin typeface="Cambria Math" panose="02040503050406030204" pitchFamily="18" charset="0"/>
                                  <a:cs typeface="+mn-ea"/>
                                  <a:sym typeface="+mn-lt"/>
                                </a:rPr>
                                <m:t>𝑘</m:t>
                              </m:r>
                              <m:r>
                                <a:rPr lang="zh-CN" altLang="en-US" sz="2400" i="0">
                                  <a:solidFill>
                                    <a:schemeClr val="tx1"/>
                                  </a:solidFill>
                                  <a:latin typeface="Cambria Math" panose="02040503050406030204" pitchFamily="18" charset="0"/>
                                  <a:cs typeface="+mn-ea"/>
                                  <a:sym typeface="+mn-lt"/>
                                </a:rPr>
                                <m:t>,</m:t>
                              </m:r>
                              <m:r>
                                <a:rPr lang="zh-CN" altLang="en-US" sz="2400" i="0">
                                  <a:solidFill>
                                    <a:schemeClr val="tx1"/>
                                  </a:solidFill>
                                  <a:latin typeface="Cambria Math" panose="02040503050406030204" pitchFamily="18" charset="0"/>
                                  <a:cs typeface="+mn-ea"/>
                                  <a:sym typeface="+mn-lt"/>
                                </a:rPr>
                                <m:t>1</m:t>
                              </m:r>
                            </m:sub>
                          </m:sSub>
                          <m:r>
                            <a:rPr lang="zh-CN" altLang="en-US" sz="2400" i="0">
                              <a:solidFill>
                                <a:schemeClr val="tx1"/>
                              </a:solidFill>
                              <a:latin typeface="Cambria Math" panose="02040503050406030204" pitchFamily="18" charset="0"/>
                              <a:cs typeface="+mn-ea"/>
                              <a:sym typeface="+mn-lt"/>
                            </a:rPr>
                            <m:t>,</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𝑎𝑠</m:t>
                              </m:r>
                            </m:e>
                            <m:sub>
                              <m:r>
                                <a:rPr lang="zh-CN" altLang="en-US" sz="2400" i="1">
                                  <a:solidFill>
                                    <a:schemeClr val="tx1"/>
                                  </a:solidFill>
                                  <a:latin typeface="Cambria Math" panose="02040503050406030204" pitchFamily="18" charset="0"/>
                                  <a:cs typeface="+mn-ea"/>
                                  <a:sym typeface="+mn-lt"/>
                                </a:rPr>
                                <m:t>𝑘</m:t>
                              </m:r>
                              <m:r>
                                <a:rPr lang="zh-CN" altLang="en-US" sz="2400" i="0">
                                  <a:solidFill>
                                    <a:schemeClr val="tx1"/>
                                  </a:solidFill>
                                  <a:latin typeface="Cambria Math" panose="02040503050406030204" pitchFamily="18" charset="0"/>
                                  <a:cs typeface="+mn-ea"/>
                                  <a:sym typeface="+mn-lt"/>
                                </a:rPr>
                                <m:t>,</m:t>
                              </m:r>
                              <m:r>
                                <a:rPr lang="zh-CN" altLang="en-US" sz="2400" i="0">
                                  <a:solidFill>
                                    <a:schemeClr val="tx1"/>
                                  </a:solidFill>
                                  <a:latin typeface="Cambria Math" panose="02040503050406030204" pitchFamily="18" charset="0"/>
                                  <a:cs typeface="+mn-ea"/>
                                  <a:sym typeface="+mn-lt"/>
                                </a:rPr>
                                <m:t>2</m:t>
                              </m:r>
                            </m:sub>
                          </m:sSub>
                          <m:r>
                            <a:rPr lang="zh-CN" altLang="en-US" sz="2400" i="0">
                              <a:solidFill>
                                <a:schemeClr val="tx1"/>
                              </a:solidFill>
                              <a:latin typeface="Cambria Math" panose="02040503050406030204" pitchFamily="18" charset="0"/>
                              <a:cs typeface="+mn-ea"/>
                              <a:sym typeface="+mn-lt"/>
                            </a:rPr>
                            <m:t>,…,</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𝑎𝑠</m:t>
                              </m:r>
                            </m:e>
                            <m:sub>
                              <m:r>
                                <a:rPr lang="zh-CN" altLang="en-US" sz="2400" i="1">
                                  <a:solidFill>
                                    <a:schemeClr val="tx1"/>
                                  </a:solidFill>
                                  <a:latin typeface="Cambria Math" panose="02040503050406030204" pitchFamily="18" charset="0"/>
                                  <a:cs typeface="+mn-ea"/>
                                  <a:sym typeface="+mn-lt"/>
                                </a:rPr>
                                <m:t>𝑘</m:t>
                              </m:r>
                              <m:r>
                                <a:rPr lang="zh-CN" altLang="en-US" sz="2400" i="0">
                                  <a:solidFill>
                                    <a:schemeClr val="tx1"/>
                                  </a:solidFill>
                                  <a:latin typeface="Cambria Math" panose="02040503050406030204" pitchFamily="18" charset="0"/>
                                  <a:cs typeface="+mn-ea"/>
                                  <a:sym typeface="+mn-lt"/>
                                </a:rPr>
                                <m:t>,</m:t>
                              </m:r>
                              <m:r>
                                <a:rPr lang="zh-CN" altLang="en-US" sz="2400" i="1">
                                  <a:solidFill>
                                    <a:schemeClr val="tx1"/>
                                  </a:solidFill>
                                  <a:latin typeface="Cambria Math" panose="02040503050406030204" pitchFamily="18" charset="0"/>
                                  <a:cs typeface="+mn-ea"/>
                                  <a:sym typeface="+mn-lt"/>
                                </a:rPr>
                                <m:t>𝑗</m:t>
                              </m:r>
                            </m:sub>
                          </m:sSub>
                        </m:e>
                      </m:d>
                      <m:r>
                        <a:rPr lang="zh-CN" altLang="en-US" sz="2400" i="0">
                          <a:solidFill>
                            <a:schemeClr val="tx1"/>
                          </a:solidFill>
                          <a:latin typeface="Cambria Math" panose="02040503050406030204" pitchFamily="18" charset="0"/>
                          <a:cs typeface="+mn-ea"/>
                          <a:sym typeface="+mn-lt"/>
                        </a:rPr>
                        <m:t>,</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𝑅</m:t>
                          </m:r>
                        </m:e>
                        <m:sub>
                          <m:r>
                            <a:rPr lang="zh-CN" altLang="en-US" sz="2400" i="1">
                              <a:solidFill>
                                <a:schemeClr val="tx1"/>
                              </a:solidFill>
                              <a:latin typeface="Cambria Math" panose="02040503050406030204" pitchFamily="18" charset="0"/>
                              <a:cs typeface="+mn-ea"/>
                              <a:sym typeface="+mn-lt"/>
                            </a:rPr>
                            <m:t>𝑚𝑖𝑛</m:t>
                          </m:r>
                        </m:sub>
                      </m:sSub>
                      <m:r>
                        <a:rPr lang="zh-CN" altLang="en-US" sz="2400" i="0">
                          <a:solidFill>
                            <a:schemeClr val="tx1"/>
                          </a:solidFill>
                          <a:latin typeface="Cambria Math" panose="02040503050406030204" pitchFamily="18" charset="0"/>
                          <a:cs typeface="+mn-ea"/>
                          <a:sym typeface="+mn-lt"/>
                        </a:rPr>
                        <m:t>&lt;</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𝜌</m:t>
                          </m:r>
                        </m:e>
                        <m:sub>
                          <m:r>
                            <a:rPr lang="zh-CN" altLang="en-US" sz="2400" i="1">
                              <a:solidFill>
                                <a:schemeClr val="tx1"/>
                              </a:solidFill>
                              <a:latin typeface="Cambria Math" panose="02040503050406030204" pitchFamily="18" charset="0"/>
                              <a:cs typeface="+mn-ea"/>
                              <a:sym typeface="+mn-lt"/>
                            </a:rPr>
                            <m:t>𝑘</m:t>
                          </m:r>
                          <m:r>
                            <a:rPr lang="zh-CN" altLang="en-US" sz="2400" i="0">
                              <a:solidFill>
                                <a:schemeClr val="tx1"/>
                              </a:solidFill>
                              <a:latin typeface="Cambria Math" panose="02040503050406030204" pitchFamily="18" charset="0"/>
                              <a:cs typeface="+mn-ea"/>
                              <a:sym typeface="+mn-lt"/>
                            </a:rPr>
                            <m:t>,</m:t>
                          </m:r>
                          <m:r>
                            <a:rPr lang="zh-CN" altLang="en-US" sz="2400" i="1">
                              <a:solidFill>
                                <a:schemeClr val="tx1"/>
                              </a:solidFill>
                              <a:latin typeface="Cambria Math" panose="02040503050406030204" pitchFamily="18" charset="0"/>
                              <a:cs typeface="+mn-ea"/>
                              <a:sym typeface="+mn-lt"/>
                            </a:rPr>
                            <m:t>𝑖</m:t>
                          </m:r>
                        </m:sub>
                      </m:sSub>
                      <m:r>
                        <a:rPr lang="zh-CN" altLang="en-US" sz="2400" i="0">
                          <a:solidFill>
                            <a:schemeClr val="tx1"/>
                          </a:solidFill>
                          <a:latin typeface="Cambria Math" panose="02040503050406030204" pitchFamily="18" charset="0"/>
                          <a:cs typeface="+mn-ea"/>
                          <a:sym typeface="+mn-lt"/>
                        </a:rPr>
                        <m:t>&lt;</m:t>
                      </m:r>
                      <m:r>
                        <a:rPr lang="zh-CN" altLang="en-US" sz="2400" i="1">
                          <a:solidFill>
                            <a:schemeClr val="tx1"/>
                          </a:solidFill>
                          <a:latin typeface="Cambria Math" panose="02040503050406030204" pitchFamily="18" charset="0"/>
                          <a:cs typeface="+mn-ea"/>
                          <a:sym typeface="+mn-lt"/>
                        </a:rPr>
                        <m:t>𝑇ℎ𝑟𝑒𝑠ℎ𝑜𝑙𝑑</m:t>
                      </m:r>
                      <m:r>
                        <a:rPr lang="zh-CN" altLang="en-US" sz="2400" i="0">
                          <a:solidFill>
                            <a:schemeClr val="tx1"/>
                          </a:solidFill>
                          <a:latin typeface="Cambria Math" panose="02040503050406030204" pitchFamily="18" charset="0"/>
                          <a:cs typeface="+mn-ea"/>
                          <a:sym typeface="+mn-lt"/>
                        </a:rPr>
                        <m:t>, </m:t>
                      </m:r>
                      <m:r>
                        <a:rPr lang="zh-CN" altLang="en-US" sz="2400" i="1">
                          <a:solidFill>
                            <a:schemeClr val="tx1"/>
                          </a:solidFill>
                          <a:latin typeface="Cambria Math" panose="02040503050406030204" pitchFamily="18" charset="0"/>
                          <a:cs typeface="+mn-ea"/>
                          <a:sym typeface="+mn-lt"/>
                        </a:rPr>
                        <m:t>𝑘</m:t>
                      </m:r>
                      <m:r>
                        <a:rPr lang="zh-CN" altLang="en-US" sz="2400" i="0">
                          <a:solidFill>
                            <a:schemeClr val="tx1"/>
                          </a:solidFill>
                          <a:latin typeface="Cambria Math" panose="02040503050406030204" pitchFamily="18" charset="0"/>
                          <a:cs typeface="+mn-ea"/>
                          <a:sym typeface="+mn-lt"/>
                        </a:rPr>
                        <m:t>∈</m:t>
                      </m:r>
                      <m:d>
                        <m:dPr>
                          <m:ctrlPr>
                            <a:rPr lang="zh-CN" altLang="en-US" sz="2400" i="1">
                              <a:solidFill>
                                <a:schemeClr val="tx1"/>
                              </a:solidFill>
                              <a:latin typeface="Cambria Math" panose="02040503050406030204" pitchFamily="18" charset="0"/>
                              <a:cs typeface="+mn-ea"/>
                              <a:sym typeface="+mn-lt"/>
                            </a:rPr>
                          </m:ctrlPr>
                        </m:dPr>
                        <m:e>
                          <m:r>
                            <a:rPr lang="zh-CN" altLang="en-US" sz="2400" i="0">
                              <a:solidFill>
                                <a:schemeClr val="tx1"/>
                              </a:solidFill>
                              <a:latin typeface="Cambria Math" panose="02040503050406030204" pitchFamily="18" charset="0"/>
                              <a:cs typeface="+mn-ea"/>
                              <a:sym typeface="+mn-lt"/>
                            </a:rPr>
                            <m:t>1</m:t>
                          </m:r>
                          <m:r>
                            <a:rPr lang="zh-CN" altLang="en-US" sz="2400" i="0">
                              <a:solidFill>
                                <a:schemeClr val="tx1"/>
                              </a:solidFill>
                              <a:latin typeface="Cambria Math" panose="02040503050406030204" pitchFamily="18" charset="0"/>
                              <a:cs typeface="+mn-ea"/>
                              <a:sym typeface="+mn-lt"/>
                            </a:rPr>
                            <m:t>, </m:t>
                          </m:r>
                          <m:r>
                            <a:rPr lang="zh-CN" altLang="en-US" sz="2400" i="0">
                              <a:solidFill>
                                <a:schemeClr val="tx1"/>
                              </a:solidFill>
                              <a:latin typeface="Cambria Math" panose="02040503050406030204" pitchFamily="18" charset="0"/>
                              <a:cs typeface="+mn-ea"/>
                              <a:sym typeface="+mn-lt"/>
                            </a:rPr>
                            <m:t>2</m:t>
                          </m:r>
                          <m:r>
                            <a:rPr lang="zh-CN" altLang="en-US" sz="2400" i="0">
                              <a:solidFill>
                                <a:schemeClr val="tx1"/>
                              </a:solidFill>
                              <a:latin typeface="Cambria Math" panose="02040503050406030204" pitchFamily="18" charset="0"/>
                              <a:cs typeface="+mn-ea"/>
                              <a:sym typeface="+mn-lt"/>
                            </a:rPr>
                            <m:t>,…, </m:t>
                          </m:r>
                          <m:r>
                            <a:rPr lang="zh-CN" altLang="en-US" sz="2400" i="0">
                              <a:solidFill>
                                <a:schemeClr val="tx1"/>
                              </a:solidFill>
                              <a:latin typeface="Cambria Math" panose="02040503050406030204" pitchFamily="18" charset="0"/>
                              <a:cs typeface="+mn-ea"/>
                              <a:sym typeface="+mn-lt"/>
                            </a:rPr>
                            <m:t>5522</m:t>
                          </m:r>
                        </m:e>
                      </m:d>
                    </m:oMath>
                  </m:oMathPara>
                </a14:m>
                <a:endParaRPr lang="zh-CN" altLang="en-US" dirty="0">
                  <a:cs typeface="+mn-ea"/>
                  <a:sym typeface="+mn-lt"/>
                </a:endParaRPr>
              </a:p>
            </p:txBody>
          </p:sp>
        </mc:Choice>
        <mc:Fallback>
          <p:sp>
            <p:nvSpPr>
              <p:cNvPr id="9" name="文本框 8"/>
              <p:cNvSpPr txBox="1">
                <a:spLocks noRot="1" noChangeAspect="1" noMove="1" noResize="1" noEditPoints="1" noAdjustHandles="1" noChangeArrowheads="1" noChangeShapeType="1" noTextEdit="1"/>
              </p:cNvSpPr>
              <p:nvPr/>
            </p:nvSpPr>
            <p:spPr>
              <a:xfrm>
                <a:off x="915578" y="1905835"/>
                <a:ext cx="10338848" cy="522194"/>
              </a:xfrm>
              <a:prstGeom prst="rect">
                <a:avLst/>
              </a:prstGeom>
              <a:blipFill rotWithShape="1">
                <a:blip r:embed="rId1"/>
                <a:stretch>
                  <a:fillRect l="-5" t="-38" r="3" b="81"/>
                </a:stretch>
              </a:blipFill>
            </p:spPr>
            <p:txBody>
              <a:bodyPr/>
              <a:lstStyle/>
              <a:p>
                <a:r>
                  <a:rPr lang="zh-CN" altLang="en-US">
                    <a:noFill/>
                  </a:rPr>
                  <a:t> </a:t>
                </a:r>
              </a:p>
            </p:txBody>
          </p:sp>
        </mc:Fallback>
      </mc:AlternateContent>
      <p:sp>
        <p:nvSpPr>
          <p:cNvPr id="11" name="文本框 10"/>
          <p:cNvSpPr txBox="1"/>
          <p:nvPr/>
        </p:nvSpPr>
        <p:spPr>
          <a:xfrm>
            <a:off x="40064" y="2505932"/>
            <a:ext cx="11800002" cy="461665"/>
          </a:xfrm>
          <a:prstGeom prst="rect">
            <a:avLst/>
          </a:prstGeom>
          <a:noFill/>
        </p:spPr>
        <p:txBody>
          <a:bodyPr wrap="square">
            <a:spAutoFit/>
          </a:bodyPr>
          <a:lstStyle/>
          <a:p>
            <a:pPr indent="266700" algn="just"/>
            <a:r>
              <a:rPr lang="en-US" altLang="zh-CN" sz="2400" kern="100" dirty="0">
                <a:cs typeface="+mn-ea"/>
                <a:sym typeface="+mn-lt"/>
              </a:rPr>
              <a:t>2. C</a:t>
            </a:r>
            <a:r>
              <a:rPr lang="en-US" altLang="zh-CN" sz="2400" kern="100" dirty="0">
                <a:effectLst/>
                <a:cs typeface="+mn-ea"/>
                <a:sym typeface="+mn-lt"/>
              </a:rPr>
              <a:t>onvert the available data from </a:t>
            </a:r>
            <a:r>
              <a:rPr lang="en-US" altLang="zh-CN" sz="2400" kern="100" dirty="0">
                <a:solidFill>
                  <a:schemeClr val="accent2">
                    <a:lumMod val="75000"/>
                  </a:schemeClr>
                </a:solidFill>
                <a:effectLst/>
                <a:cs typeface="+mn-ea"/>
                <a:sym typeface="+mn-lt"/>
              </a:rPr>
              <a:t>polar coordinates </a:t>
            </a:r>
            <a:r>
              <a:rPr lang="en-US" altLang="zh-CN" sz="2400" kern="100" dirty="0">
                <a:effectLst/>
                <a:cs typeface="+mn-ea"/>
                <a:sym typeface="+mn-lt"/>
              </a:rPr>
              <a:t>to </a:t>
            </a:r>
            <a:r>
              <a:rPr lang="en-US" altLang="zh-CN" sz="2400" kern="100" dirty="0">
                <a:solidFill>
                  <a:schemeClr val="accent2">
                    <a:lumMod val="75000"/>
                  </a:schemeClr>
                </a:solidFill>
                <a:effectLst/>
                <a:cs typeface="+mn-ea"/>
                <a:sym typeface="+mn-lt"/>
              </a:rPr>
              <a:t>Cartesian coordinates</a:t>
            </a:r>
            <a:r>
              <a:rPr lang="en-US" altLang="zh-CN" sz="2400" kern="100" dirty="0">
                <a:effectLst/>
                <a:cs typeface="+mn-ea"/>
                <a:sym typeface="+mn-lt"/>
              </a:rPr>
              <a:t>.</a:t>
            </a:r>
            <a:endParaRPr lang="zh-CN" altLang="zh-CN" kern="100" dirty="0">
              <a:effectLst/>
              <a:cs typeface="+mn-ea"/>
              <a:sym typeface="+mn-lt"/>
            </a:endParaRPr>
          </a:p>
        </p:txBody>
      </p:sp>
      <mc:AlternateContent xmlns:mc="http://schemas.openxmlformats.org/markup-compatibility/2006">
        <mc:Choice xmlns:a14="http://schemas.microsoft.com/office/drawing/2010/main" Requires="a14">
          <p:sp>
            <p:nvSpPr>
              <p:cNvPr id="13" name="文本框 12"/>
              <p:cNvSpPr txBox="1"/>
              <p:nvPr/>
            </p:nvSpPr>
            <p:spPr>
              <a:xfrm>
                <a:off x="915578" y="3011244"/>
                <a:ext cx="4481266" cy="1332994"/>
              </a:xfrm>
              <a:prstGeom prst="rect">
                <a:avLst/>
              </a:prstGeom>
              <a:solidFill>
                <a:schemeClr val="accent2">
                  <a:lumMod val="40000"/>
                  <a:lumOff val="60000"/>
                </a:schemeClr>
              </a:solid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𝑎𝑠</m:t>
                          </m:r>
                        </m:e>
                        <m:sub>
                          <m:r>
                            <a:rPr lang="en-US" altLang="zh-CN" sz="2400" i="1" kern="100">
                              <a:effectLst/>
                              <a:latin typeface="Cambria Math" panose="02040503050406030204" pitchFamily="18" charset="0"/>
                              <a:cs typeface="+mn-ea"/>
                              <a:sym typeface="+mn-lt"/>
                            </a:rPr>
                            <m:t>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m:t>
                      </m:r>
                      <m:d>
                        <m:dPr>
                          <m:ctrlPr>
                            <a:rPr lang="zh-CN" altLang="zh-CN" sz="2400" i="1" kern="100">
                              <a:effectLst/>
                              <a:latin typeface="Cambria Math" panose="02040503050406030204" pitchFamily="18" charset="0"/>
                              <a:cs typeface="+mn-ea"/>
                              <a:sym typeface="+mn-lt"/>
                            </a:rPr>
                          </m:ctrlPr>
                        </m:dP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𝜌</m:t>
                              </m:r>
                            </m:e>
                            <m:sub>
                              <m:r>
                                <a:rPr lang="en-US" altLang="zh-CN" sz="2400" i="1" kern="100">
                                  <a:effectLst/>
                                  <a:latin typeface="Cambria Math" panose="02040503050406030204" pitchFamily="18" charset="0"/>
                                  <a:cs typeface="+mn-ea"/>
                                  <a:sym typeface="+mn-lt"/>
                                </a:rPr>
                                <m:t>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𝛼</m:t>
                              </m:r>
                            </m:e>
                            <m:sub>
                              <m:r>
                                <a:rPr lang="en-US" altLang="zh-CN" sz="2400" i="1" kern="100">
                                  <a:effectLst/>
                                  <a:latin typeface="Cambria Math" panose="02040503050406030204" pitchFamily="18" charset="0"/>
                                  <a:cs typeface="+mn-ea"/>
                                  <a:sym typeface="+mn-lt"/>
                                </a:rPr>
                                <m:t>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d>
                      <m:r>
                        <a:rPr lang="en-US" altLang="zh-CN" sz="2400" i="1" kern="100">
                          <a:effectLst/>
                          <a:latin typeface="Cambria Math" panose="02040503050406030204" pitchFamily="18" charset="0"/>
                          <a:cs typeface="+mn-ea"/>
                          <a:sym typeface="+mn-lt"/>
                        </a:rPr>
                        <m:t>=(</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𝑥</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𝑦</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m:t>
                      </m:r>
                    </m:oMath>
                  </m:oMathPara>
                </a14:m>
                <a:endParaRPr lang="zh-CN" altLang="zh-CN" sz="2400" kern="100" dirty="0">
                  <a:effectLst/>
                  <a:cs typeface="+mn-ea"/>
                  <a:sym typeface="+mn-lt"/>
                </a:endParaRPr>
              </a:p>
              <a:p>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cs typeface="+mn-ea"/>
                              <a:sym typeface="+mn-lt"/>
                            </a:rPr>
                          </m:ctrlPr>
                        </m:dPr>
                        <m:e>
                          <m:m>
                            <m:mPr>
                              <m:mcs>
                                <m:mc>
                                  <m:mcPr>
                                    <m:count m:val="1"/>
                                    <m:mcJc m:val="center"/>
                                  </m:mcPr>
                                </m:mc>
                              </m:mcs>
                              <m:ctrlPr>
                                <a:rPr lang="zh-CN" altLang="zh-CN" sz="2400" i="1">
                                  <a:effectLst/>
                                  <a:latin typeface="Cambria Math" panose="02040503050406030204" pitchFamily="18" charset="0"/>
                                  <a:cs typeface="+mn-ea"/>
                                  <a:sym typeface="+mn-lt"/>
                                </a:rPr>
                              </m:ctrlPr>
                            </m:mPr>
                            <m:mr>
                              <m:e>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𝑥</m:t>
                                    </m:r>
                                  </m:e>
                                  <m:sub>
                                    <m:r>
                                      <a:rPr lang="en-US" altLang="zh-CN" sz="2400" i="1">
                                        <a:effectLst/>
                                        <a:latin typeface="Cambria Math" panose="02040503050406030204" pitchFamily="18" charset="0"/>
                                        <a:cs typeface="+mn-ea"/>
                                        <a:sym typeface="+mn-lt"/>
                                      </a:rPr>
                                      <m:t>𝑙𝑘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r>
                                  <a:rPr lang="en-US" altLang="zh-CN" sz="2400" i="1">
                                    <a:effectLst/>
                                    <a:latin typeface="Cambria Math" panose="02040503050406030204" pitchFamily="18" charset="0"/>
                                    <a:cs typeface="+mn-ea"/>
                                    <a:sym typeface="+mn-lt"/>
                                  </a:rPr>
                                  <m:t>=</m:t>
                                </m:r>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𝜌</m:t>
                                    </m:r>
                                  </m:e>
                                  <m:sub>
                                    <m:r>
                                      <a:rPr lang="en-US" altLang="zh-CN" sz="2400" i="1">
                                        <a:effectLst/>
                                        <a:latin typeface="Cambria Math" panose="02040503050406030204" pitchFamily="18" charset="0"/>
                                        <a:cs typeface="+mn-ea"/>
                                        <a:sym typeface="+mn-lt"/>
                                      </a:rPr>
                                      <m:t>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r>
                                  <a:rPr lang="en-US" altLang="zh-CN" sz="2400" i="1">
                                    <a:effectLst/>
                                    <a:latin typeface="Cambria Math" panose="02040503050406030204" pitchFamily="18" charset="0"/>
                                    <a:cs typeface="+mn-ea"/>
                                    <a:sym typeface="+mn-lt"/>
                                  </a:rPr>
                                  <m:t>∙</m:t>
                                </m:r>
                                <m:r>
                                  <m:rPr>
                                    <m:sty m:val="p"/>
                                  </m:rPr>
                                  <a:rPr lang="en-US" altLang="zh-CN" sz="2400">
                                    <a:effectLst/>
                                    <a:latin typeface="Cambria Math" panose="02040503050406030204" pitchFamily="18" charset="0"/>
                                    <a:cs typeface="+mn-ea"/>
                                    <a:sym typeface="+mn-lt"/>
                                  </a:rPr>
                                  <m:t>cos</m:t>
                                </m:r>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𝛼</m:t>
                                    </m:r>
                                  </m:e>
                                  <m:sub>
                                    <m:r>
                                      <a:rPr lang="en-US" altLang="zh-CN" sz="2400" i="1">
                                        <a:effectLst/>
                                        <a:latin typeface="Cambria Math" panose="02040503050406030204" pitchFamily="18" charset="0"/>
                                        <a:cs typeface="+mn-ea"/>
                                        <a:sym typeface="+mn-lt"/>
                                      </a:rPr>
                                      <m:t>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e>
                            </m:mr>
                            <m:mr>
                              <m:e>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𝑦</m:t>
                                    </m:r>
                                  </m:e>
                                  <m:sub>
                                    <m:r>
                                      <a:rPr lang="en-US" altLang="zh-CN" sz="2400" i="1">
                                        <a:effectLst/>
                                        <a:latin typeface="Cambria Math" panose="02040503050406030204" pitchFamily="18" charset="0"/>
                                        <a:cs typeface="+mn-ea"/>
                                        <a:sym typeface="+mn-lt"/>
                                      </a:rPr>
                                      <m:t>𝑙𝑘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r>
                                  <a:rPr lang="en-US" altLang="zh-CN" sz="2400" i="1">
                                    <a:effectLst/>
                                    <a:latin typeface="Cambria Math" panose="02040503050406030204" pitchFamily="18" charset="0"/>
                                    <a:cs typeface="+mn-ea"/>
                                    <a:sym typeface="+mn-lt"/>
                                  </a:rPr>
                                  <m:t>=</m:t>
                                </m:r>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𝜌</m:t>
                                    </m:r>
                                  </m:e>
                                  <m:sub>
                                    <m:r>
                                      <a:rPr lang="en-US" altLang="zh-CN" sz="2400" i="1">
                                        <a:effectLst/>
                                        <a:latin typeface="Cambria Math" panose="02040503050406030204" pitchFamily="18" charset="0"/>
                                        <a:cs typeface="+mn-ea"/>
                                        <a:sym typeface="+mn-lt"/>
                                      </a:rPr>
                                      <m:t>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r>
                                  <a:rPr lang="en-US" altLang="zh-CN" sz="2400" i="1">
                                    <a:effectLst/>
                                    <a:latin typeface="Cambria Math" panose="02040503050406030204" pitchFamily="18" charset="0"/>
                                    <a:cs typeface="+mn-ea"/>
                                    <a:sym typeface="+mn-lt"/>
                                  </a:rPr>
                                  <m:t>∙</m:t>
                                </m:r>
                                <m:r>
                                  <m:rPr>
                                    <m:sty m:val="p"/>
                                  </m:rPr>
                                  <a:rPr lang="en-US" altLang="zh-CN" sz="2400">
                                    <a:effectLst/>
                                    <a:latin typeface="Cambria Math" panose="02040503050406030204" pitchFamily="18" charset="0"/>
                                    <a:cs typeface="+mn-ea"/>
                                    <a:sym typeface="+mn-lt"/>
                                  </a:rPr>
                                  <m:t>sin</m:t>
                                </m:r>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𝛼</m:t>
                                    </m:r>
                                  </m:e>
                                  <m:sub>
                                    <m:r>
                                      <a:rPr lang="en-US" altLang="zh-CN" sz="2400" i="1">
                                        <a:effectLst/>
                                        <a:latin typeface="Cambria Math" panose="02040503050406030204" pitchFamily="18" charset="0"/>
                                        <a:cs typeface="+mn-ea"/>
                                        <a:sym typeface="+mn-lt"/>
                                      </a:rPr>
                                      <m:t>𝑘</m:t>
                                    </m:r>
                                    <m:r>
                                      <a:rPr lang="en-US" altLang="zh-CN" sz="2400" i="1">
                                        <a:effectLst/>
                                        <a:latin typeface="Cambria Math" panose="02040503050406030204" pitchFamily="18" charset="0"/>
                                        <a:cs typeface="+mn-ea"/>
                                        <a:sym typeface="+mn-lt"/>
                                      </a:rPr>
                                      <m:t>,</m:t>
                                    </m:r>
                                    <m:r>
                                      <a:rPr lang="en-US" altLang="zh-CN" sz="2400" i="1">
                                        <a:effectLst/>
                                        <a:latin typeface="Cambria Math" panose="02040503050406030204" pitchFamily="18" charset="0"/>
                                        <a:cs typeface="+mn-ea"/>
                                        <a:sym typeface="+mn-lt"/>
                                      </a:rPr>
                                      <m:t>𝑖</m:t>
                                    </m:r>
                                  </m:sub>
                                </m:sSub>
                              </m:e>
                            </m:mr>
                          </m:m>
                        </m:e>
                      </m:d>
                    </m:oMath>
                  </m:oMathPara>
                </a14:m>
                <a:endParaRPr lang="zh-CN" altLang="en-US" sz="2400" dirty="0">
                  <a:cs typeface="+mn-ea"/>
                  <a:sym typeface="+mn-lt"/>
                </a:endParaRPr>
              </a:p>
            </p:txBody>
          </p:sp>
        </mc:Choice>
        <mc:Fallback>
          <p:sp>
            <p:nvSpPr>
              <p:cNvPr id="13" name="文本框 12"/>
              <p:cNvSpPr txBox="1">
                <a:spLocks noRot="1" noChangeAspect="1" noMove="1" noResize="1" noEditPoints="1" noAdjustHandles="1" noChangeArrowheads="1" noChangeShapeType="1" noTextEdit="1"/>
              </p:cNvSpPr>
              <p:nvPr/>
            </p:nvSpPr>
            <p:spPr>
              <a:xfrm>
                <a:off x="915578" y="3011244"/>
                <a:ext cx="4481266" cy="1332994"/>
              </a:xfrm>
              <a:prstGeom prst="rect">
                <a:avLst/>
              </a:prstGeom>
              <a:blipFill rotWithShape="1">
                <a:blip r:embed="rId2"/>
                <a:stretch>
                  <a:fillRect l="-12" t="-6" r="14" b="15"/>
                </a:stretch>
              </a:blipFill>
            </p:spPr>
            <p:txBody>
              <a:bodyPr/>
              <a:lstStyle/>
              <a:p>
                <a:r>
                  <a:rPr lang="zh-CN" altLang="en-US">
                    <a:noFill/>
                  </a:rPr>
                  <a:t> </a:t>
                </a:r>
              </a:p>
            </p:txBody>
          </p:sp>
        </mc:Fallback>
      </mc:AlternateContent>
      <p:cxnSp>
        <p:nvCxnSpPr>
          <p:cNvPr id="15" name="直接箭头连接符 14"/>
          <p:cNvCxnSpPr/>
          <p:nvPr/>
        </p:nvCxnSpPr>
        <p:spPr>
          <a:xfrm>
            <a:off x="7795967" y="6284058"/>
            <a:ext cx="3591613" cy="179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7786540" y="3248627"/>
            <a:ext cx="9427" cy="30354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7267438" y="5900190"/>
                <a:ext cx="402418"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cs typeface="+mn-ea"/>
                        <a:sym typeface="+mn-lt"/>
                      </a:rPr>
                      <m:t>{</m:t>
                    </m:r>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𝐿</m:t>
                        </m:r>
                      </m:e>
                      <m:sub>
                        <m:r>
                          <a:rPr lang="en-US" altLang="zh-CN" b="0" i="1" smtClean="0">
                            <a:latin typeface="Cambria Math" panose="02040503050406030204" pitchFamily="18" charset="0"/>
                            <a:cs typeface="+mn-ea"/>
                            <a:sym typeface="+mn-lt"/>
                          </a:rPr>
                          <m:t>𝑘</m:t>
                        </m:r>
                      </m:sub>
                    </m:sSub>
                  </m:oMath>
                </a14:m>
                <a:r>
                  <a:rPr lang="en-US" altLang="zh-CN" dirty="0">
                    <a:cs typeface="+mn-ea"/>
                    <a:sym typeface="+mn-lt"/>
                  </a:rPr>
                  <a:t>}</a:t>
                </a:r>
                <a:endParaRPr lang="zh-CN" altLang="en-US" dirty="0">
                  <a:cs typeface="+mn-ea"/>
                  <a:sym typeface="+mn-lt"/>
                </a:endParaRPr>
              </a:p>
            </p:txBody>
          </p:sp>
        </mc:Choice>
        <mc:Fallback>
          <p:sp>
            <p:nvSpPr>
              <p:cNvPr id="19" name="文本框 18"/>
              <p:cNvSpPr txBox="1">
                <a:spLocks noRot="1" noChangeAspect="1" noMove="1" noResize="1" noEditPoints="1" noAdjustHandles="1" noChangeArrowheads="1" noChangeShapeType="1" noTextEdit="1"/>
              </p:cNvSpPr>
              <p:nvPr/>
            </p:nvSpPr>
            <p:spPr>
              <a:xfrm>
                <a:off x="7267438" y="5900190"/>
                <a:ext cx="402418" cy="276999"/>
              </a:xfrm>
              <a:prstGeom prst="rect">
                <a:avLst/>
              </a:prstGeom>
              <a:blipFill rotWithShape="1">
                <a:blip r:embed="rId3"/>
                <a:stretch>
                  <a:fillRect l="-124" t="-1063" r="-9860" b="1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11498118" y="6233004"/>
                <a:ext cx="1833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mn-ea"/>
                          <a:sym typeface="+mn-lt"/>
                        </a:rPr>
                        <m:t>𝑥</m:t>
                      </m:r>
                    </m:oMath>
                  </m:oMathPara>
                </a14:m>
                <a:endParaRPr lang="zh-CN" altLang="en-US" dirty="0">
                  <a:cs typeface="+mn-ea"/>
                  <a:sym typeface="+mn-lt"/>
                </a:endParaRPr>
              </a:p>
            </p:txBody>
          </p:sp>
        </mc:Choice>
        <mc:Fallback>
          <p:sp>
            <p:nvSpPr>
              <p:cNvPr id="20" name="文本框 19"/>
              <p:cNvSpPr txBox="1">
                <a:spLocks noRot="1" noChangeAspect="1" noMove="1" noResize="1" noEditPoints="1" noAdjustHandles="1" noChangeArrowheads="1" noChangeShapeType="1" noTextEdit="1"/>
              </p:cNvSpPr>
              <p:nvPr/>
            </p:nvSpPr>
            <p:spPr>
              <a:xfrm>
                <a:off x="11498118" y="6233004"/>
                <a:ext cx="183319" cy="276999"/>
              </a:xfrm>
              <a:prstGeom prst="rect">
                <a:avLst/>
              </a:prstGeom>
              <a:blipFill rotWithShape="1">
                <a:blip r:embed="rId4"/>
                <a:stretch>
                  <a:fillRect l="-94" t="-173" r="-11790" b="2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7458314" y="3196146"/>
                <a:ext cx="18671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mn-ea"/>
                          <a:sym typeface="+mn-lt"/>
                        </a:rPr>
                        <m:t>𝑦</m:t>
                      </m:r>
                    </m:oMath>
                  </m:oMathPara>
                </a14:m>
                <a:endParaRPr lang="zh-CN" altLang="en-US" dirty="0">
                  <a:cs typeface="+mn-ea"/>
                  <a:sym typeface="+mn-lt"/>
                </a:endParaRPr>
              </a:p>
            </p:txBody>
          </p:sp>
        </mc:Choice>
        <mc:Fallback>
          <p:sp>
            <p:nvSpPr>
              <p:cNvPr id="21" name="文本框 20"/>
              <p:cNvSpPr txBox="1">
                <a:spLocks noRot="1" noChangeAspect="1" noMove="1" noResize="1" noEditPoints="1" noAdjustHandles="1" noChangeArrowheads="1" noChangeShapeType="1" noTextEdit="1"/>
              </p:cNvSpPr>
              <p:nvPr/>
            </p:nvSpPr>
            <p:spPr>
              <a:xfrm>
                <a:off x="7458314" y="3196146"/>
                <a:ext cx="186718" cy="276999"/>
              </a:xfrm>
              <a:prstGeom prst="rect">
                <a:avLst/>
              </a:prstGeom>
              <a:blipFill rotWithShape="1">
                <a:blip r:embed="rId5"/>
                <a:stretch>
                  <a:fillRect l="-128" t="-69" r="-12100" b="119"/>
                </a:stretch>
              </a:blipFill>
            </p:spPr>
            <p:txBody>
              <a:bodyPr/>
              <a:lstStyle/>
              <a:p>
                <a:r>
                  <a:rPr lang="zh-CN" altLang="en-US">
                    <a:noFill/>
                  </a:rPr>
                  <a:t> </a:t>
                </a:r>
              </a:p>
            </p:txBody>
          </p:sp>
        </mc:Fallback>
      </mc:AlternateContent>
      <p:sp>
        <p:nvSpPr>
          <p:cNvPr id="23" name="椭圆 22"/>
          <p:cNvSpPr/>
          <p:nvPr/>
        </p:nvSpPr>
        <p:spPr>
          <a:xfrm>
            <a:off x="7628263" y="6212155"/>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cs typeface="+mn-ea"/>
              <a:sym typeface="+mn-lt"/>
            </a:endParaRPr>
          </a:p>
        </p:txBody>
      </p:sp>
      <p:cxnSp>
        <p:nvCxnSpPr>
          <p:cNvPr id="25" name="直接箭头连接符 24"/>
          <p:cNvCxnSpPr>
            <a:stCxn id="23" idx="7"/>
          </p:cNvCxnSpPr>
          <p:nvPr/>
        </p:nvCxnSpPr>
        <p:spPr>
          <a:xfrm flipV="1">
            <a:off x="7906505" y="4191308"/>
            <a:ext cx="1963359" cy="2067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9869863" y="3924989"/>
            <a:ext cx="1891368" cy="369332"/>
          </a:xfrm>
          <a:prstGeom prst="rect">
            <a:avLst/>
          </a:prstGeom>
          <a:noFill/>
        </p:spPr>
        <p:txBody>
          <a:bodyPr wrap="square" rtlCol="0">
            <a:spAutoFit/>
          </a:bodyPr>
          <a:lstStyle/>
          <a:p>
            <a:r>
              <a:rPr lang="en-US" altLang="zh-CN" dirty="0">
                <a:cs typeface="+mn-ea"/>
                <a:sym typeface="+mn-lt"/>
              </a:rPr>
              <a:t>one scan data </a:t>
            </a:r>
            <a:endParaRPr lang="zh-CN" altLang="en-US" dirty="0">
              <a:cs typeface="+mn-ea"/>
              <a:sym typeface="+mn-lt"/>
            </a:endParaRPr>
          </a:p>
        </p:txBody>
      </p:sp>
      <mc:AlternateContent xmlns:mc="http://schemas.openxmlformats.org/markup-compatibility/2006">
        <mc:Choice xmlns:a14="http://schemas.microsoft.com/office/drawing/2010/main" Requires="a14">
          <p:sp>
            <p:nvSpPr>
              <p:cNvPr id="28" name="文本框 27"/>
              <p:cNvSpPr txBox="1"/>
              <p:nvPr/>
            </p:nvSpPr>
            <p:spPr>
              <a:xfrm>
                <a:off x="8462574" y="4769402"/>
                <a:ext cx="49726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cs typeface="+mn-ea"/>
                              <a:sym typeface="+mn-lt"/>
                            </a:rPr>
                          </m:ctrlPr>
                        </m:sSubPr>
                        <m:e>
                          <m:r>
                            <a:rPr lang="en-US" altLang="zh-CN" sz="1800" i="1" kern="100">
                              <a:effectLst/>
                              <a:latin typeface="Cambria Math" panose="02040503050406030204" pitchFamily="18" charset="0"/>
                              <a:cs typeface="+mn-ea"/>
                              <a:sym typeface="+mn-lt"/>
                            </a:rPr>
                            <m:t>𝜌</m:t>
                          </m:r>
                        </m:e>
                        <m:sub>
                          <m:r>
                            <a:rPr lang="en-US" altLang="zh-CN" sz="1800" i="1" kern="100">
                              <a:effectLst/>
                              <a:latin typeface="Cambria Math" panose="02040503050406030204" pitchFamily="18" charset="0"/>
                              <a:cs typeface="+mn-ea"/>
                              <a:sym typeface="+mn-lt"/>
                            </a:rPr>
                            <m:t>𝑘</m:t>
                          </m:r>
                          <m:r>
                            <a:rPr lang="en-US" altLang="zh-CN" sz="1800" i="1" kern="100">
                              <a:effectLst/>
                              <a:latin typeface="Cambria Math" panose="02040503050406030204" pitchFamily="18" charset="0"/>
                              <a:cs typeface="+mn-ea"/>
                              <a:sym typeface="+mn-lt"/>
                            </a:rPr>
                            <m:t>,</m:t>
                          </m:r>
                          <m:r>
                            <a:rPr lang="en-US" altLang="zh-CN" sz="1800" i="1" kern="100">
                              <a:effectLst/>
                              <a:latin typeface="Cambria Math" panose="02040503050406030204" pitchFamily="18" charset="0"/>
                              <a:cs typeface="+mn-ea"/>
                              <a:sym typeface="+mn-lt"/>
                            </a:rPr>
                            <m:t>𝑖</m:t>
                          </m:r>
                        </m:sub>
                      </m:sSub>
                    </m:oMath>
                  </m:oMathPara>
                </a14:m>
                <a:endParaRPr lang="zh-CN" altLang="en-US" dirty="0">
                  <a:cs typeface="+mn-ea"/>
                  <a:sym typeface="+mn-lt"/>
                </a:endParaRPr>
              </a:p>
            </p:txBody>
          </p:sp>
        </mc:Choice>
        <mc:Fallback>
          <p:sp>
            <p:nvSpPr>
              <p:cNvPr id="28" name="文本框 27"/>
              <p:cNvSpPr txBox="1">
                <a:spLocks noRot="1" noChangeAspect="1" noMove="1" noResize="1" noEditPoints="1" noAdjustHandles="1" noChangeArrowheads="1" noChangeShapeType="1" noTextEdit="1"/>
              </p:cNvSpPr>
              <p:nvPr/>
            </p:nvSpPr>
            <p:spPr>
              <a:xfrm>
                <a:off x="8462574" y="4769402"/>
                <a:ext cx="497263" cy="381515"/>
              </a:xfrm>
              <a:prstGeom prst="rect">
                <a:avLst/>
              </a:prstGeom>
              <a:blipFill rotWithShape="1">
                <a:blip r:embed="rId6"/>
                <a:stretch>
                  <a:fillRect l="-113" t="-145" r="125" b="1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8041881" y="5920467"/>
                <a:ext cx="546024"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cs typeface="+mn-ea"/>
                              <a:sym typeface="+mn-lt"/>
                            </a:rPr>
                          </m:ctrlPr>
                        </m:sSubPr>
                        <m:e>
                          <m:r>
                            <a:rPr lang="en-US" altLang="zh-CN" sz="1800" i="1" kern="100">
                              <a:effectLst/>
                              <a:latin typeface="Cambria Math" panose="02040503050406030204" pitchFamily="18" charset="0"/>
                              <a:cs typeface="+mn-ea"/>
                              <a:sym typeface="+mn-lt"/>
                            </a:rPr>
                            <m:t>𝛼</m:t>
                          </m:r>
                        </m:e>
                        <m:sub>
                          <m:r>
                            <a:rPr lang="en-US" altLang="zh-CN" sz="1800" i="1" kern="100">
                              <a:effectLst/>
                              <a:latin typeface="Cambria Math" panose="02040503050406030204" pitchFamily="18" charset="0"/>
                              <a:cs typeface="+mn-ea"/>
                              <a:sym typeface="+mn-lt"/>
                            </a:rPr>
                            <m:t>𝑘</m:t>
                          </m:r>
                          <m:r>
                            <a:rPr lang="en-US" altLang="zh-CN" sz="1800" i="1" kern="100">
                              <a:effectLst/>
                              <a:latin typeface="Cambria Math" panose="02040503050406030204" pitchFamily="18" charset="0"/>
                              <a:cs typeface="+mn-ea"/>
                              <a:sym typeface="+mn-lt"/>
                            </a:rPr>
                            <m:t>,</m:t>
                          </m:r>
                          <m:r>
                            <a:rPr lang="en-US" altLang="zh-CN" sz="1800" i="1" kern="100">
                              <a:effectLst/>
                              <a:latin typeface="Cambria Math" panose="02040503050406030204" pitchFamily="18" charset="0"/>
                              <a:cs typeface="+mn-ea"/>
                              <a:sym typeface="+mn-lt"/>
                            </a:rPr>
                            <m:t>𝑖</m:t>
                          </m:r>
                        </m:sub>
                      </m:sSub>
                    </m:oMath>
                  </m:oMathPara>
                </a14:m>
                <a:endParaRPr lang="zh-CN" altLang="en-US" dirty="0">
                  <a:cs typeface="+mn-ea"/>
                  <a:sym typeface="+mn-lt"/>
                </a:endParaRPr>
              </a:p>
            </p:txBody>
          </p:sp>
        </mc:Choice>
        <mc:Fallback>
          <p:sp>
            <p:nvSpPr>
              <p:cNvPr id="32" name="文本框 31"/>
              <p:cNvSpPr txBox="1">
                <a:spLocks noRot="1" noChangeAspect="1" noMove="1" noResize="1" noEditPoints="1" noAdjustHandles="1" noChangeArrowheads="1" noChangeShapeType="1" noTextEdit="1"/>
              </p:cNvSpPr>
              <p:nvPr/>
            </p:nvSpPr>
            <p:spPr>
              <a:xfrm>
                <a:off x="8041881" y="5920467"/>
                <a:ext cx="546024" cy="381515"/>
              </a:xfrm>
              <a:prstGeom prst="rect">
                <a:avLst/>
              </a:prstGeom>
              <a:blipFill rotWithShape="1">
                <a:blip r:embed="rId7"/>
                <a:stretch>
                  <a:fillRect l="-44" t="-95" r="30"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9980402" y="4226961"/>
                <a:ext cx="1071233" cy="3815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cs typeface="+mn-ea"/>
                          <a:sym typeface="+mn-lt"/>
                        </a:rPr>
                        <m:t>(</m:t>
                      </m:r>
                      <m:sSub>
                        <m:sSubPr>
                          <m:ctrlPr>
                            <a:rPr lang="zh-CN" altLang="zh-CN" sz="1800" i="1" kern="100">
                              <a:effectLst/>
                              <a:latin typeface="Cambria Math" panose="02040503050406030204" pitchFamily="18" charset="0"/>
                              <a:cs typeface="+mn-ea"/>
                              <a:sym typeface="+mn-lt"/>
                            </a:rPr>
                          </m:ctrlPr>
                        </m:sSubPr>
                        <m:e>
                          <m:r>
                            <a:rPr lang="en-US" altLang="zh-CN" sz="1800" i="1" kern="100">
                              <a:effectLst/>
                              <a:latin typeface="Cambria Math" panose="02040503050406030204" pitchFamily="18" charset="0"/>
                              <a:cs typeface="+mn-ea"/>
                              <a:sym typeface="+mn-lt"/>
                            </a:rPr>
                            <m:t>𝑥</m:t>
                          </m:r>
                        </m:e>
                        <m:sub>
                          <m:r>
                            <a:rPr lang="en-US" altLang="zh-CN" sz="1800" i="1" kern="100">
                              <a:effectLst/>
                              <a:latin typeface="Cambria Math" panose="02040503050406030204" pitchFamily="18" charset="0"/>
                              <a:cs typeface="+mn-ea"/>
                              <a:sym typeface="+mn-lt"/>
                            </a:rPr>
                            <m:t>𝑙𝑘</m:t>
                          </m:r>
                          <m:r>
                            <a:rPr lang="en-US" altLang="zh-CN" sz="1800" i="1" kern="100">
                              <a:effectLst/>
                              <a:latin typeface="Cambria Math" panose="02040503050406030204" pitchFamily="18" charset="0"/>
                              <a:cs typeface="+mn-ea"/>
                              <a:sym typeface="+mn-lt"/>
                            </a:rPr>
                            <m:t>,</m:t>
                          </m:r>
                          <m:r>
                            <a:rPr lang="en-US" altLang="zh-CN" sz="1800" i="1" kern="100">
                              <a:effectLst/>
                              <a:latin typeface="Cambria Math" panose="02040503050406030204" pitchFamily="18" charset="0"/>
                              <a:cs typeface="+mn-ea"/>
                              <a:sym typeface="+mn-lt"/>
                            </a:rPr>
                            <m:t>𝑖</m:t>
                          </m:r>
                        </m:sub>
                      </m:sSub>
                      <m:r>
                        <a:rPr lang="en-US" altLang="zh-CN" sz="1800" i="1" kern="100">
                          <a:effectLst/>
                          <a:latin typeface="Cambria Math" panose="02040503050406030204" pitchFamily="18" charset="0"/>
                          <a:cs typeface="+mn-ea"/>
                          <a:sym typeface="+mn-lt"/>
                        </a:rPr>
                        <m:t>, </m:t>
                      </m:r>
                      <m:sSub>
                        <m:sSubPr>
                          <m:ctrlPr>
                            <a:rPr lang="zh-CN" altLang="zh-CN" sz="1800" i="1" kern="100">
                              <a:effectLst/>
                              <a:latin typeface="Cambria Math" panose="02040503050406030204" pitchFamily="18" charset="0"/>
                              <a:cs typeface="+mn-ea"/>
                              <a:sym typeface="+mn-lt"/>
                            </a:rPr>
                          </m:ctrlPr>
                        </m:sSubPr>
                        <m:e>
                          <m:r>
                            <a:rPr lang="en-US" altLang="zh-CN" sz="1800" i="1" kern="100">
                              <a:effectLst/>
                              <a:latin typeface="Cambria Math" panose="02040503050406030204" pitchFamily="18" charset="0"/>
                              <a:cs typeface="+mn-ea"/>
                              <a:sym typeface="+mn-lt"/>
                            </a:rPr>
                            <m:t>𝑦</m:t>
                          </m:r>
                        </m:e>
                        <m:sub>
                          <m:r>
                            <a:rPr lang="en-US" altLang="zh-CN" sz="1800" i="1" kern="100">
                              <a:effectLst/>
                              <a:latin typeface="Cambria Math" panose="02040503050406030204" pitchFamily="18" charset="0"/>
                              <a:cs typeface="+mn-ea"/>
                              <a:sym typeface="+mn-lt"/>
                            </a:rPr>
                            <m:t>𝑙𝑘</m:t>
                          </m:r>
                          <m:r>
                            <a:rPr lang="en-US" altLang="zh-CN" sz="1800" i="1" kern="100">
                              <a:effectLst/>
                              <a:latin typeface="Cambria Math" panose="02040503050406030204" pitchFamily="18" charset="0"/>
                              <a:cs typeface="+mn-ea"/>
                              <a:sym typeface="+mn-lt"/>
                            </a:rPr>
                            <m:t>,</m:t>
                          </m:r>
                          <m:r>
                            <a:rPr lang="en-US" altLang="zh-CN" sz="1800" i="1" kern="100">
                              <a:effectLst/>
                              <a:latin typeface="Cambria Math" panose="02040503050406030204" pitchFamily="18" charset="0"/>
                              <a:cs typeface="+mn-ea"/>
                              <a:sym typeface="+mn-lt"/>
                            </a:rPr>
                            <m:t>𝑖</m:t>
                          </m:r>
                        </m:sub>
                      </m:sSub>
                      <m:r>
                        <a:rPr lang="en-US" altLang="zh-CN" sz="1800" b="0" i="0" kern="100" smtClean="0">
                          <a:effectLst/>
                          <a:latin typeface="Cambria Math" panose="02040503050406030204" pitchFamily="18" charset="0"/>
                          <a:cs typeface="+mn-ea"/>
                          <a:sym typeface="+mn-lt"/>
                        </a:rPr>
                        <m:t>)</m:t>
                      </m:r>
                    </m:oMath>
                  </m:oMathPara>
                </a14:m>
                <a:endParaRPr lang="zh-CN" altLang="en-US" dirty="0">
                  <a:cs typeface="+mn-ea"/>
                  <a:sym typeface="+mn-lt"/>
                </a:endParaRPr>
              </a:p>
            </p:txBody>
          </p:sp>
        </mc:Choice>
        <mc:Fallback>
          <p:sp>
            <p:nvSpPr>
              <p:cNvPr id="34" name="文本框 33"/>
              <p:cNvSpPr txBox="1">
                <a:spLocks noRot="1" noChangeAspect="1" noMove="1" noResize="1" noEditPoints="1" noAdjustHandles="1" noChangeArrowheads="1" noChangeShapeType="1" noTextEdit="1"/>
              </p:cNvSpPr>
              <p:nvPr/>
            </p:nvSpPr>
            <p:spPr>
              <a:xfrm>
                <a:off x="9980402" y="4226961"/>
                <a:ext cx="1071233" cy="381515"/>
              </a:xfrm>
              <a:prstGeom prst="rect">
                <a:avLst/>
              </a:prstGeom>
              <a:blipFill rotWithShape="1">
                <a:blip r:embed="rId8"/>
                <a:stretch>
                  <a:fillRect l="-10" t="-105" r="-10424" b="74"/>
                </a:stretch>
              </a:blipFill>
            </p:spPr>
            <p:txBody>
              <a:bodyPr/>
              <a:lstStyle/>
              <a:p>
                <a:r>
                  <a:rPr lang="zh-CN" altLang="en-US">
                    <a:noFill/>
                  </a:rPr>
                  <a:t> </a:t>
                </a:r>
              </a:p>
            </p:txBody>
          </p:sp>
        </mc:Fallback>
      </mc:AlternateContent>
      <p:sp>
        <p:nvSpPr>
          <p:cNvPr id="38" name="文本框 37"/>
          <p:cNvSpPr txBox="1"/>
          <p:nvPr/>
        </p:nvSpPr>
        <p:spPr>
          <a:xfrm>
            <a:off x="360345" y="4504872"/>
            <a:ext cx="6663180" cy="1569660"/>
          </a:xfrm>
          <a:prstGeom prst="rect">
            <a:avLst/>
          </a:prstGeom>
          <a:noFill/>
        </p:spPr>
        <p:txBody>
          <a:bodyPr wrap="square">
            <a:spAutoFit/>
          </a:bodyPr>
          <a:lstStyle/>
          <a:p>
            <a:r>
              <a:rPr lang="en-US" altLang="zh-CN" sz="2400" dirty="0">
                <a:cs typeface="+mn-ea"/>
                <a:sym typeface="+mn-lt"/>
              </a:rPr>
              <a:t>3. Initialization: T</a:t>
            </a:r>
            <a:r>
              <a:rPr lang="en-US" altLang="zh-CN" sz="2400" dirty="0">
                <a:effectLst/>
                <a:cs typeface="+mn-ea"/>
                <a:sym typeface="+mn-lt"/>
              </a:rPr>
              <a:t>he initial position of the robot is considered to be the origin of the global coordinate system. Add the </a:t>
            </a:r>
            <a:r>
              <a:rPr lang="en-US" altLang="zh-CN" sz="2400" dirty="0">
                <a:solidFill>
                  <a:schemeClr val="accent2">
                    <a:lumMod val="75000"/>
                  </a:schemeClr>
                </a:solidFill>
                <a:effectLst/>
                <a:cs typeface="+mn-ea"/>
                <a:sym typeface="+mn-lt"/>
              </a:rPr>
              <a:t>first batch </a:t>
            </a:r>
            <a:r>
              <a:rPr lang="en-US" altLang="zh-CN" sz="2400" dirty="0">
                <a:effectLst/>
                <a:cs typeface="+mn-ea"/>
                <a:sym typeface="+mn-lt"/>
              </a:rPr>
              <a:t>of data into the map directly.</a:t>
            </a:r>
            <a:endParaRPr lang="zh-CN" altLang="en-US" sz="2400" dirty="0">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938" y="339365"/>
            <a:ext cx="11557262"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cs typeface="+mn-ea"/>
                <a:sym typeface="+mn-lt"/>
              </a:rPr>
              <a:t>Coordinate </a:t>
            </a:r>
            <a:r>
              <a:rPr lang="en-US" altLang="zh-CN" sz="3200" b="1" dirty="0">
                <a:solidFill>
                  <a:schemeClr val="accent2">
                    <a:lumMod val="75000"/>
                  </a:schemeClr>
                </a:solidFill>
                <a:cs typeface="+mn-ea"/>
                <a:sym typeface="+mn-lt"/>
              </a:rPr>
              <a:t>System </a:t>
            </a:r>
            <a:r>
              <a:rPr lang="en-US" altLang="zh-CN" sz="3200" b="1" dirty="0">
                <a:solidFill>
                  <a:schemeClr val="accent2">
                    <a:lumMod val="75000"/>
                  </a:schemeClr>
                </a:solidFill>
                <a:effectLst/>
                <a:cs typeface="+mn-ea"/>
                <a:sym typeface="+mn-lt"/>
              </a:rPr>
              <a:t>Transformation</a:t>
            </a:r>
            <a:endParaRPr lang="zh-CN" altLang="en-US" sz="3200" dirty="0">
              <a:solidFill>
                <a:schemeClr val="accent2">
                  <a:lumMod val="75000"/>
                </a:schemeClr>
              </a:solidFill>
              <a:cs typeface="+mn-ea"/>
              <a:sym typeface="+mn-lt"/>
            </a:endParaRPr>
          </a:p>
        </p:txBody>
      </p:sp>
      <p:sp>
        <p:nvSpPr>
          <p:cNvPr id="5" name="文本框 4"/>
          <p:cNvSpPr txBox="1"/>
          <p:nvPr/>
        </p:nvSpPr>
        <p:spPr>
          <a:xfrm>
            <a:off x="377072" y="1760879"/>
            <a:ext cx="11510128" cy="461665"/>
          </a:xfrm>
          <a:prstGeom prst="rect">
            <a:avLst/>
          </a:prstGeom>
          <a:noFill/>
        </p:spPr>
        <p:txBody>
          <a:bodyPr wrap="square">
            <a:spAutoFit/>
          </a:bodyPr>
          <a:lstStyle/>
          <a:p>
            <a:r>
              <a:rPr lang="en-US" altLang="zh-CN" sz="2400" dirty="0">
                <a:solidFill>
                  <a:schemeClr val="accent2">
                    <a:lumMod val="75000"/>
                  </a:schemeClr>
                </a:solidFill>
                <a:cs typeface="+mn-ea"/>
                <a:sym typeface="+mn-lt"/>
              </a:rPr>
              <a:t>Global Coordinate system (we create the map in this system)</a:t>
            </a:r>
            <a:r>
              <a:rPr lang="en-US" altLang="zh-CN" sz="2400" dirty="0">
                <a:cs typeface="+mn-ea"/>
                <a:sym typeface="+mn-lt"/>
              </a:rPr>
              <a:t> </a:t>
            </a:r>
            <a:endParaRPr lang="zh-CN" altLang="en-US" sz="2400" dirty="0">
              <a:cs typeface="+mn-ea"/>
              <a:sym typeface="+mn-lt"/>
            </a:endParaRPr>
          </a:p>
        </p:txBody>
      </p:sp>
      <mc:AlternateContent xmlns:mc="http://schemas.openxmlformats.org/markup-compatibility/2006">
        <mc:Choice xmlns:a14="http://schemas.microsoft.com/office/drawing/2010/main" Requires="a14">
          <p:sp>
            <p:nvSpPr>
              <p:cNvPr id="6" name="文本框 5"/>
              <p:cNvSpPr txBox="1"/>
              <p:nvPr/>
            </p:nvSpPr>
            <p:spPr>
              <a:xfrm>
                <a:off x="501916" y="2286970"/>
                <a:ext cx="6888637" cy="1200329"/>
              </a:xfrm>
              <a:prstGeom prst="rect">
                <a:avLst/>
              </a:prstGeom>
              <a:solidFill>
                <a:schemeClr val="accent2">
                  <a:lumMod val="40000"/>
                  <a:lumOff val="60000"/>
                </a:schemeClr>
              </a:solidFill>
            </p:spPr>
            <p:txBody>
              <a:bodyPr wrap="square">
                <a:spAutoFit/>
              </a:bodyPr>
              <a:lstStyle/>
              <a:p>
                <a:pPr indent="266700" algn="just"/>
                <a:r>
                  <a:rPr lang="en-US" altLang="zh-CN" sz="2400" kern="100" dirty="0">
                    <a:effectLst/>
                    <a:cs typeface="+mn-ea"/>
                    <a:sym typeface="+mn-lt"/>
                  </a:rPr>
                  <a:t>Origin</a:t>
                </a:r>
                <a:r>
                  <a:rPr lang="en-US" altLang="zh-CN" sz="2400" kern="100" dirty="0">
                    <a:cs typeface="+mn-ea"/>
                    <a:sym typeface="+mn-lt"/>
                  </a:rPr>
                  <a:t>: </a:t>
                </a:r>
                <a:r>
                  <a:rPr lang="en-US" altLang="zh-CN" sz="2400" kern="100" dirty="0">
                    <a:solidFill>
                      <a:schemeClr val="accent2">
                        <a:lumMod val="75000"/>
                      </a:schemeClr>
                    </a:solidFill>
                    <a:cs typeface="+mn-ea"/>
                    <a:sym typeface="+mn-lt"/>
                  </a:rPr>
                  <a:t>initial position </a:t>
                </a:r>
                <a:r>
                  <a:rPr lang="en-US" altLang="zh-CN" sz="2400" kern="100" dirty="0">
                    <a:cs typeface="+mn-ea"/>
                    <a:sym typeface="+mn-lt"/>
                  </a:rPr>
                  <a:t>of the mobile robot</a:t>
                </a:r>
                <a:endParaRPr lang="en-US" altLang="zh-CN" sz="2400" kern="100" dirty="0">
                  <a:cs typeface="+mn-ea"/>
                  <a:sym typeface="+mn-lt"/>
                </a:endParaRPr>
              </a:p>
              <a:p>
                <a:pPr indent="266700" algn="just"/>
                <a14:m>
                  <m:oMath xmlns:m="http://schemas.openxmlformats.org/officeDocument/2006/math">
                    <m:r>
                      <a:rPr lang="en-US" altLang="zh-CN" sz="2400" i="1" kern="100">
                        <a:effectLst/>
                        <a:latin typeface="Cambria Math" panose="02040503050406030204" pitchFamily="18" charset="0"/>
                        <a:cs typeface="+mn-ea"/>
                        <a:sym typeface="+mn-lt"/>
                      </a:rPr>
                      <m:t>𝑥</m:t>
                    </m:r>
                  </m:oMath>
                </a14:m>
                <a:r>
                  <a:rPr lang="en-US" altLang="zh-CN" sz="2400" kern="100" dirty="0">
                    <a:effectLst/>
                    <a:cs typeface="+mn-ea"/>
                    <a:sym typeface="+mn-lt"/>
                  </a:rPr>
                  <a:t> axis</a:t>
                </a:r>
                <a:r>
                  <a:rPr lang="en-US" altLang="zh-CN" sz="2400" kern="100" dirty="0">
                    <a:cs typeface="+mn-ea"/>
                    <a:sym typeface="+mn-lt"/>
                  </a:rPr>
                  <a:t>:  horizontal direction</a:t>
                </a:r>
                <a:endParaRPr lang="en-US" altLang="zh-CN" sz="2400" kern="100" dirty="0">
                  <a:cs typeface="+mn-ea"/>
                  <a:sym typeface="+mn-lt"/>
                </a:endParaRPr>
              </a:p>
              <a:p>
                <a:pPr indent="266700" algn="just"/>
                <a14:m>
                  <m:oMath xmlns:m="http://schemas.openxmlformats.org/officeDocument/2006/math">
                    <m:r>
                      <a:rPr lang="en-US" altLang="zh-CN" sz="2400" i="1" kern="100">
                        <a:effectLst/>
                        <a:latin typeface="Cambria Math" panose="02040503050406030204" pitchFamily="18" charset="0"/>
                        <a:cs typeface="+mn-ea"/>
                        <a:sym typeface="+mn-lt"/>
                      </a:rPr>
                      <m:t>𝑦</m:t>
                    </m:r>
                  </m:oMath>
                </a14:m>
                <a:r>
                  <a:rPr lang="en-US" altLang="zh-CN" sz="2400" kern="100" dirty="0">
                    <a:effectLst/>
                    <a:cs typeface="+mn-ea"/>
                    <a:sym typeface="+mn-lt"/>
                  </a:rPr>
                  <a:t> axis</a:t>
                </a:r>
                <a:r>
                  <a:rPr lang="en-US" altLang="zh-CN" sz="2400" kern="100" dirty="0">
                    <a:cs typeface="+mn-ea"/>
                    <a:sym typeface="+mn-lt"/>
                  </a:rPr>
                  <a:t>:  vertical direction</a:t>
                </a:r>
                <a:endParaRPr lang="zh-CN" altLang="zh-CN" kern="100" dirty="0">
                  <a:effectLst/>
                  <a:cs typeface="+mn-ea"/>
                  <a:sym typeface="+mn-lt"/>
                </a:endParaRPr>
              </a:p>
            </p:txBody>
          </p:sp>
        </mc:Choice>
        <mc:Fallback>
          <p:sp>
            <p:nvSpPr>
              <p:cNvPr id="6" name="文本框 5"/>
              <p:cNvSpPr txBox="1">
                <a:spLocks noRot="1" noChangeAspect="1" noMove="1" noResize="1" noEditPoints="1" noAdjustHandles="1" noChangeArrowheads="1" noChangeShapeType="1" noTextEdit="1"/>
              </p:cNvSpPr>
              <p:nvPr/>
            </p:nvSpPr>
            <p:spPr>
              <a:xfrm>
                <a:off x="501916" y="2286970"/>
                <a:ext cx="6888637" cy="1200329"/>
              </a:xfrm>
              <a:prstGeom prst="rect">
                <a:avLst/>
              </a:prstGeom>
              <a:blipFill rotWithShape="1">
                <a:blip r:embed="rId1"/>
                <a:stretch>
                  <a:fillRect l="-4" t="-28" r="6" b="43"/>
                </a:stretch>
              </a:blipFill>
            </p:spPr>
            <p:txBody>
              <a:bodyPr/>
              <a:lstStyle/>
              <a:p>
                <a:r>
                  <a:rPr lang="zh-CN" altLang="en-US">
                    <a:noFill/>
                  </a:rPr>
                  <a:t> </a:t>
                </a:r>
              </a:p>
            </p:txBody>
          </p:sp>
        </mc:Fallback>
      </mc:AlternateContent>
      <p:sp>
        <p:nvSpPr>
          <p:cNvPr id="7" name="文本框 6"/>
          <p:cNvSpPr txBox="1"/>
          <p:nvPr/>
        </p:nvSpPr>
        <p:spPr>
          <a:xfrm>
            <a:off x="439494" y="3551725"/>
            <a:ext cx="6208668" cy="461665"/>
          </a:xfrm>
          <a:prstGeom prst="rect">
            <a:avLst/>
          </a:prstGeom>
          <a:noFill/>
        </p:spPr>
        <p:txBody>
          <a:bodyPr wrap="square">
            <a:spAutoFit/>
          </a:bodyPr>
          <a:lstStyle/>
          <a:p>
            <a:r>
              <a:rPr lang="en-US" altLang="zh-CN" sz="2400" dirty="0">
                <a:solidFill>
                  <a:schemeClr val="accent2">
                    <a:lumMod val="75000"/>
                  </a:schemeClr>
                </a:solidFill>
                <a:cs typeface="+mn-ea"/>
                <a:sym typeface="+mn-lt"/>
              </a:rPr>
              <a:t>Local Coordinate system:</a:t>
            </a:r>
            <a:endParaRPr lang="zh-CN" altLang="en-US" sz="2400" dirty="0">
              <a:solidFill>
                <a:schemeClr val="accent2">
                  <a:lumMod val="75000"/>
                </a:schemeClr>
              </a:solidFill>
              <a:cs typeface="+mn-ea"/>
              <a:sym typeface="+mn-lt"/>
            </a:endParaRPr>
          </a:p>
        </p:txBody>
      </p:sp>
      <mc:AlternateContent xmlns:mc="http://schemas.openxmlformats.org/markup-compatibility/2006">
        <mc:Choice xmlns:a14="http://schemas.microsoft.com/office/drawing/2010/main" Requires="a14">
          <p:sp>
            <p:nvSpPr>
              <p:cNvPr id="11" name="文本框 10"/>
              <p:cNvSpPr txBox="1"/>
              <p:nvPr/>
            </p:nvSpPr>
            <p:spPr>
              <a:xfrm>
                <a:off x="501916" y="4077816"/>
                <a:ext cx="6083824" cy="1200329"/>
              </a:xfrm>
              <a:prstGeom prst="rect">
                <a:avLst/>
              </a:prstGeom>
              <a:solidFill>
                <a:schemeClr val="accent2">
                  <a:lumMod val="40000"/>
                  <a:lumOff val="60000"/>
                </a:schemeClr>
              </a:solidFill>
            </p:spPr>
            <p:txBody>
              <a:bodyPr wrap="square">
                <a:spAutoFit/>
              </a:bodyPr>
              <a:lstStyle/>
              <a:p>
                <a:pPr indent="266700" algn="just"/>
                <a:r>
                  <a:rPr lang="en-US" altLang="zh-CN" sz="2400" kern="100" dirty="0">
                    <a:effectLst/>
                    <a:cs typeface="+mn-ea"/>
                    <a:sym typeface="+mn-lt"/>
                  </a:rPr>
                  <a:t>Origin</a:t>
                </a:r>
                <a:r>
                  <a:rPr lang="en-US" altLang="zh-CN" sz="2400" kern="100" dirty="0">
                    <a:cs typeface="+mn-ea"/>
                    <a:sym typeface="+mn-lt"/>
                  </a:rPr>
                  <a:t>: </a:t>
                </a:r>
                <a:r>
                  <a:rPr lang="en-US" altLang="zh-CN" sz="2400" kern="100" dirty="0">
                    <a:solidFill>
                      <a:schemeClr val="accent2">
                        <a:lumMod val="75000"/>
                      </a:schemeClr>
                    </a:solidFill>
                    <a:cs typeface="+mn-ea"/>
                    <a:sym typeface="+mn-lt"/>
                  </a:rPr>
                  <a:t>Current position </a:t>
                </a:r>
                <a:r>
                  <a:rPr lang="en-US" altLang="zh-CN" sz="2400" kern="100" dirty="0">
                    <a:cs typeface="+mn-ea"/>
                    <a:sym typeface="+mn-lt"/>
                  </a:rPr>
                  <a:t>of the mobile robot</a:t>
                </a:r>
                <a:endParaRPr lang="en-US" altLang="zh-CN" sz="2400" kern="100" dirty="0">
                  <a:cs typeface="+mn-ea"/>
                  <a:sym typeface="+mn-lt"/>
                </a:endParaRPr>
              </a:p>
              <a:p>
                <a:pPr indent="266700" algn="just"/>
                <a14:m>
                  <m:oMath xmlns:m="http://schemas.openxmlformats.org/officeDocument/2006/math">
                    <m:r>
                      <a:rPr lang="en-US" altLang="zh-CN" sz="2400" i="1" kern="100">
                        <a:effectLst/>
                        <a:latin typeface="Cambria Math" panose="02040503050406030204" pitchFamily="18" charset="0"/>
                        <a:cs typeface="+mn-ea"/>
                        <a:sym typeface="+mn-lt"/>
                      </a:rPr>
                      <m:t>𝑥</m:t>
                    </m:r>
                  </m:oMath>
                </a14:m>
                <a:r>
                  <a:rPr lang="en-US" altLang="zh-CN" sz="2400" kern="100" dirty="0">
                    <a:effectLst/>
                    <a:cs typeface="+mn-ea"/>
                    <a:sym typeface="+mn-lt"/>
                  </a:rPr>
                  <a:t> axis</a:t>
                </a:r>
                <a:r>
                  <a:rPr lang="en-US" altLang="zh-CN" sz="2400" kern="100" dirty="0">
                    <a:cs typeface="+mn-ea"/>
                    <a:sym typeface="+mn-lt"/>
                  </a:rPr>
                  <a:t>: </a:t>
                </a:r>
                <a:r>
                  <a:rPr lang="en-US" altLang="zh-CN" sz="2400" dirty="0">
                    <a:cs typeface="+mn-ea"/>
                    <a:sym typeface="+mn-lt"/>
                  </a:rPr>
                  <a:t>rotation angle of the mobile robot</a:t>
                </a:r>
                <a:endParaRPr lang="en-US" altLang="zh-CN" sz="2400" kern="100" dirty="0">
                  <a:cs typeface="+mn-ea"/>
                  <a:sym typeface="+mn-lt"/>
                </a:endParaRPr>
              </a:p>
              <a:p>
                <a:pPr indent="266700" algn="just"/>
                <a14:m>
                  <m:oMath xmlns:m="http://schemas.openxmlformats.org/officeDocument/2006/math">
                    <m:r>
                      <a:rPr lang="en-US" altLang="zh-CN" sz="2400" i="1" kern="100">
                        <a:effectLst/>
                        <a:latin typeface="Cambria Math" panose="02040503050406030204" pitchFamily="18" charset="0"/>
                        <a:cs typeface="+mn-ea"/>
                        <a:sym typeface="+mn-lt"/>
                      </a:rPr>
                      <m:t>𝑦</m:t>
                    </m:r>
                  </m:oMath>
                </a14:m>
                <a:r>
                  <a:rPr lang="en-US" altLang="zh-CN" sz="2400" kern="100" dirty="0">
                    <a:effectLst/>
                    <a:cs typeface="+mn-ea"/>
                    <a:sym typeface="+mn-lt"/>
                  </a:rPr>
                  <a:t> axis</a:t>
                </a:r>
                <a:r>
                  <a:rPr lang="en-US" altLang="zh-CN" sz="2400" kern="100" dirty="0">
                    <a:cs typeface="+mn-ea"/>
                    <a:sym typeface="+mn-lt"/>
                  </a:rPr>
                  <a:t>:  Perpendicular to x axis</a:t>
                </a:r>
                <a:endParaRPr lang="zh-CN" altLang="en-US" sz="2400" dirty="0">
                  <a:cs typeface="+mn-ea"/>
                  <a:sym typeface="+mn-lt"/>
                </a:endParaRPr>
              </a:p>
            </p:txBody>
          </p:sp>
        </mc:Choice>
        <mc:Fallback>
          <p:sp>
            <p:nvSpPr>
              <p:cNvPr id="11" name="文本框 10"/>
              <p:cNvSpPr txBox="1">
                <a:spLocks noRot="1" noChangeAspect="1" noMove="1" noResize="1" noEditPoints="1" noAdjustHandles="1" noChangeArrowheads="1" noChangeShapeType="1" noTextEdit="1"/>
              </p:cNvSpPr>
              <p:nvPr/>
            </p:nvSpPr>
            <p:spPr>
              <a:xfrm>
                <a:off x="501916" y="4077816"/>
                <a:ext cx="6083824" cy="1200329"/>
              </a:xfrm>
              <a:prstGeom prst="rect">
                <a:avLst/>
              </a:prstGeom>
              <a:blipFill rotWithShape="1">
                <a:blip r:embed="rId2"/>
                <a:stretch>
                  <a:fillRect l="-4" t="-40" r="3" b="2"/>
                </a:stretch>
              </a:blipFill>
            </p:spPr>
            <p:txBody>
              <a:bodyPr/>
              <a:lstStyle/>
              <a:p>
                <a:r>
                  <a:rPr lang="zh-CN" altLang="en-US">
                    <a:noFill/>
                  </a:rPr>
                  <a:t> </a:t>
                </a:r>
              </a:p>
            </p:txBody>
          </p:sp>
        </mc:Fallback>
      </mc:AlternateContent>
      <p:pic>
        <p:nvPicPr>
          <p:cNvPr id="12" name="图片 11"/>
          <p:cNvPicPr>
            <a:picLocks noChangeAspect="1"/>
          </p:cNvPicPr>
          <p:nvPr/>
        </p:nvPicPr>
        <p:blipFill>
          <a:blip r:embed="rId3"/>
          <a:stretch>
            <a:fillRect/>
          </a:stretch>
        </p:blipFill>
        <p:spPr>
          <a:xfrm>
            <a:off x="7469381" y="2304958"/>
            <a:ext cx="4622620" cy="4001154"/>
          </a:xfrm>
          <a:prstGeom prst="rect">
            <a:avLst/>
          </a:prstGeom>
        </p:spPr>
      </p:pic>
      <p:sp>
        <p:nvSpPr>
          <p:cNvPr id="13" name="文本框 12"/>
          <p:cNvSpPr txBox="1"/>
          <p:nvPr/>
        </p:nvSpPr>
        <p:spPr>
          <a:xfrm>
            <a:off x="377072" y="865456"/>
            <a:ext cx="11293312" cy="830997"/>
          </a:xfrm>
          <a:prstGeom prst="rect">
            <a:avLst/>
          </a:prstGeom>
          <a:noFill/>
        </p:spPr>
        <p:txBody>
          <a:bodyPr wrap="square">
            <a:spAutoFit/>
          </a:bodyPr>
          <a:lstStyle/>
          <a:p>
            <a:r>
              <a:rPr lang="en-US" altLang="zh-CN" sz="2400" dirty="0">
                <a:cs typeface="+mn-ea"/>
                <a:sym typeface="+mn-lt"/>
              </a:rPr>
              <a:t>What about the </a:t>
            </a:r>
            <a:r>
              <a:rPr lang="en-US" altLang="zh-CN" sz="2400" dirty="0">
                <a:solidFill>
                  <a:schemeClr val="accent2">
                    <a:lumMod val="75000"/>
                  </a:schemeClr>
                </a:solidFill>
                <a:cs typeface="+mn-ea"/>
                <a:sym typeface="+mn-lt"/>
              </a:rPr>
              <a:t>other batches </a:t>
            </a:r>
            <a:r>
              <a:rPr lang="en-US" altLang="zh-CN" sz="2400" dirty="0">
                <a:cs typeface="+mn-ea"/>
                <a:sym typeface="+mn-lt"/>
              </a:rPr>
              <a:t>of data? </a:t>
            </a:r>
            <a:endParaRPr lang="en-US" altLang="zh-CN" sz="2400" dirty="0">
              <a:cs typeface="+mn-ea"/>
              <a:sym typeface="+mn-lt"/>
            </a:endParaRPr>
          </a:p>
          <a:p>
            <a:r>
              <a:rPr lang="en-US" altLang="zh-CN" sz="2400" dirty="0">
                <a:cs typeface="+mn-ea"/>
                <a:sym typeface="+mn-lt"/>
              </a:rPr>
              <a:t>We need some </a:t>
            </a:r>
            <a:r>
              <a:rPr lang="en-US" altLang="zh-CN" sz="2400" dirty="0">
                <a:solidFill>
                  <a:schemeClr val="accent2">
                    <a:lumMod val="75000"/>
                  </a:schemeClr>
                </a:solidFill>
                <a:cs typeface="+mn-ea"/>
                <a:sym typeface="+mn-lt"/>
              </a:rPr>
              <a:t>tools</a:t>
            </a:r>
            <a:r>
              <a:rPr lang="en-US" altLang="zh-CN" sz="2400" dirty="0">
                <a:cs typeface="+mn-ea"/>
                <a:sym typeface="+mn-lt"/>
              </a:rPr>
              <a:t> to help us calculate &amp; estimate &amp; optimize the pose and the map. </a:t>
            </a:r>
            <a:endParaRPr lang="zh-CN" altLang="en-US" sz="2400" dirty="0">
              <a:cs typeface="+mn-ea"/>
              <a:sym typeface="+mn-lt"/>
            </a:endParaRPr>
          </a:p>
        </p:txBody>
      </p:sp>
      <p:sp>
        <p:nvSpPr>
          <p:cNvPr id="14" name="文本框 13"/>
          <p:cNvSpPr txBox="1"/>
          <p:nvPr/>
        </p:nvSpPr>
        <p:spPr>
          <a:xfrm>
            <a:off x="1145081" y="5446037"/>
            <a:ext cx="1541282" cy="461665"/>
          </a:xfrm>
          <a:prstGeom prst="rect">
            <a:avLst/>
          </a:prstGeom>
          <a:noFill/>
        </p:spPr>
        <p:txBody>
          <a:bodyPr wrap="square">
            <a:spAutoFit/>
          </a:bodyPr>
          <a:lstStyle/>
          <a:p>
            <a:r>
              <a:rPr lang="en-US" altLang="zh-CN" sz="2400" dirty="0">
                <a:cs typeface="+mn-ea"/>
                <a:sym typeface="+mn-lt"/>
              </a:rPr>
              <a:t>Scan data</a:t>
            </a:r>
            <a:endParaRPr lang="zh-CN" altLang="en-US" sz="2400" dirty="0">
              <a:cs typeface="+mn-ea"/>
              <a:sym typeface="+mn-lt"/>
            </a:endParaRPr>
          </a:p>
        </p:txBody>
      </p:sp>
      <p:sp>
        <p:nvSpPr>
          <p:cNvPr id="15" name="箭头: 右 14"/>
          <p:cNvSpPr/>
          <p:nvPr/>
        </p:nvSpPr>
        <p:spPr>
          <a:xfrm>
            <a:off x="2576446" y="5461965"/>
            <a:ext cx="1912013" cy="46166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p:cNvSpPr txBox="1"/>
          <p:nvPr/>
        </p:nvSpPr>
        <p:spPr>
          <a:xfrm>
            <a:off x="4567287" y="5461965"/>
            <a:ext cx="1541282" cy="461665"/>
          </a:xfrm>
          <a:prstGeom prst="rect">
            <a:avLst/>
          </a:prstGeom>
          <a:noFill/>
        </p:spPr>
        <p:txBody>
          <a:bodyPr wrap="square">
            <a:spAutoFit/>
          </a:bodyPr>
          <a:lstStyle/>
          <a:p>
            <a:r>
              <a:rPr lang="en-US" altLang="zh-CN" sz="2400" dirty="0">
                <a:cs typeface="+mn-ea"/>
                <a:sym typeface="+mn-lt"/>
              </a:rPr>
              <a:t>Map data</a:t>
            </a:r>
            <a:endParaRPr lang="zh-CN" altLang="en-US" sz="2400" dirty="0">
              <a:cs typeface="+mn-ea"/>
              <a:sym typeface="+mn-lt"/>
            </a:endParaRPr>
          </a:p>
        </p:txBody>
      </p:sp>
      <p:sp>
        <p:nvSpPr>
          <p:cNvPr id="17" name="文本框 16"/>
          <p:cNvSpPr txBox="1"/>
          <p:nvPr/>
        </p:nvSpPr>
        <p:spPr>
          <a:xfrm>
            <a:off x="1405895" y="5826459"/>
            <a:ext cx="1541282" cy="461665"/>
          </a:xfrm>
          <a:prstGeom prst="rect">
            <a:avLst/>
          </a:prstGeom>
          <a:noFill/>
        </p:spPr>
        <p:txBody>
          <a:bodyPr wrap="square">
            <a:spAutoFit/>
          </a:bodyPr>
          <a:lstStyle/>
          <a:p>
            <a:r>
              <a:rPr lang="en-US" altLang="zh-CN" sz="2400" dirty="0">
                <a:solidFill>
                  <a:schemeClr val="accent2">
                    <a:lumMod val="75000"/>
                  </a:schemeClr>
                </a:solidFill>
                <a:cs typeface="+mn-ea"/>
                <a:sym typeface="+mn-lt"/>
              </a:rPr>
              <a:t>Local</a:t>
            </a:r>
            <a:endParaRPr lang="zh-CN" altLang="en-US" sz="2400" dirty="0">
              <a:solidFill>
                <a:schemeClr val="accent2">
                  <a:lumMod val="75000"/>
                </a:schemeClr>
              </a:solidFill>
              <a:cs typeface="+mn-ea"/>
              <a:sym typeface="+mn-lt"/>
            </a:endParaRPr>
          </a:p>
        </p:txBody>
      </p:sp>
      <p:sp>
        <p:nvSpPr>
          <p:cNvPr id="18" name="文本框 17"/>
          <p:cNvSpPr txBox="1"/>
          <p:nvPr/>
        </p:nvSpPr>
        <p:spPr>
          <a:xfrm>
            <a:off x="4799660" y="5817403"/>
            <a:ext cx="1541282" cy="461665"/>
          </a:xfrm>
          <a:prstGeom prst="rect">
            <a:avLst/>
          </a:prstGeom>
          <a:noFill/>
        </p:spPr>
        <p:txBody>
          <a:bodyPr wrap="square">
            <a:spAutoFit/>
          </a:bodyPr>
          <a:lstStyle/>
          <a:p>
            <a:r>
              <a:rPr lang="en-US" altLang="zh-CN" sz="2400" dirty="0">
                <a:solidFill>
                  <a:schemeClr val="accent2">
                    <a:lumMod val="75000"/>
                  </a:schemeClr>
                </a:solidFill>
                <a:cs typeface="+mn-ea"/>
                <a:sym typeface="+mn-lt"/>
              </a:rPr>
              <a:t>global</a:t>
            </a:r>
            <a:endParaRPr lang="zh-CN" altLang="en-US" sz="2400" dirty="0">
              <a:solidFill>
                <a:schemeClr val="accent2">
                  <a:lumMod val="75000"/>
                </a:schemeClr>
              </a:solidFill>
              <a:cs typeface="+mn-ea"/>
              <a:sym typeface="+mn-lt"/>
            </a:endParaRPr>
          </a:p>
        </p:txBody>
      </p:sp>
      <p:sp>
        <p:nvSpPr>
          <p:cNvPr id="19" name="文本框 18"/>
          <p:cNvSpPr txBox="1"/>
          <p:nvPr/>
        </p:nvSpPr>
        <p:spPr>
          <a:xfrm>
            <a:off x="2667963" y="5835364"/>
            <a:ext cx="2513514" cy="830997"/>
          </a:xfrm>
          <a:prstGeom prst="rect">
            <a:avLst/>
          </a:prstGeom>
          <a:noFill/>
        </p:spPr>
        <p:txBody>
          <a:bodyPr wrap="square">
            <a:spAutoFit/>
          </a:bodyPr>
          <a:lstStyle/>
          <a:p>
            <a:r>
              <a:rPr lang="en-US" altLang="zh-CN" sz="2400" dirty="0">
                <a:solidFill>
                  <a:schemeClr val="accent2">
                    <a:lumMod val="75000"/>
                  </a:schemeClr>
                </a:solidFill>
                <a:cs typeface="+mn-ea"/>
                <a:sym typeface="+mn-lt"/>
              </a:rPr>
              <a:t>Coordinate Transformation</a:t>
            </a:r>
            <a:endParaRPr lang="zh-CN" altLang="en-US" sz="2400" dirty="0">
              <a:solidFill>
                <a:schemeClr val="accent2">
                  <a:lumMod val="75000"/>
                </a:schemeClr>
              </a:solidFill>
              <a:cs typeface="+mn-ea"/>
              <a:sym typeface="+mn-lt"/>
            </a:endParaRPr>
          </a:p>
        </p:txBody>
      </p:sp>
      <p:sp>
        <p:nvSpPr>
          <p:cNvPr id="20" name="椭圆 19"/>
          <p:cNvSpPr/>
          <p:nvPr/>
        </p:nvSpPr>
        <p:spPr>
          <a:xfrm>
            <a:off x="9240681" y="4751001"/>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329938" y="924140"/>
                <a:ext cx="11293312" cy="461665"/>
              </a:xfrm>
              <a:prstGeom prst="rect">
                <a:avLst/>
              </a:prstGeom>
              <a:noFill/>
            </p:spPr>
            <p:txBody>
              <a:bodyPr wrap="square">
                <a:spAutoFit/>
              </a:bodyPr>
              <a:lstStyle/>
              <a:p>
                <a:r>
                  <a:rPr lang="en-US" altLang="zh-CN" sz="2400" dirty="0">
                    <a:cs typeface="+mn-ea"/>
                    <a:sym typeface="+mn-lt"/>
                  </a:rPr>
                  <a:t>For example:  </a:t>
                </a:r>
                <a:r>
                  <a:rPr lang="en-US" altLang="zh-CN" sz="2400" dirty="0">
                    <a:effectLst/>
                    <a:cs typeface="+mn-ea"/>
                    <a:sym typeface="+mn-lt"/>
                  </a:rPr>
                  <a:t>robot begins its </a:t>
                </a:r>
                <a14:m>
                  <m:oMath xmlns:m="http://schemas.openxmlformats.org/officeDocument/2006/math">
                    <m:sSub>
                      <m:sSubPr>
                        <m:ctrlPr>
                          <a:rPr lang="zh-CN" altLang="zh-CN" sz="2400" i="1">
                            <a:effectLst/>
                            <a:latin typeface="Cambria Math" panose="02040503050406030204" pitchFamily="18" charset="0"/>
                            <a:cs typeface="+mn-ea"/>
                            <a:sym typeface="+mn-lt"/>
                          </a:rPr>
                        </m:ctrlPr>
                      </m:sSubPr>
                      <m:e>
                        <m:r>
                          <a:rPr lang="en-US" altLang="zh-CN" sz="2400" i="1">
                            <a:effectLst/>
                            <a:latin typeface="Cambria Math" panose="02040503050406030204" pitchFamily="18" charset="0"/>
                            <a:cs typeface="+mn-ea"/>
                            <a:sym typeface="+mn-lt"/>
                          </a:rPr>
                          <m:t>𝑘</m:t>
                        </m:r>
                      </m:e>
                      <m:sub>
                        <m:r>
                          <a:rPr lang="en-US" altLang="zh-CN" sz="2400" i="1">
                            <a:effectLst/>
                            <a:latin typeface="Cambria Math" panose="02040503050406030204" pitchFamily="18" charset="0"/>
                            <a:cs typeface="+mn-ea"/>
                            <a:sym typeface="+mn-lt"/>
                          </a:rPr>
                          <m:t>𝑡ℎ</m:t>
                        </m:r>
                      </m:sub>
                    </m:sSub>
                  </m:oMath>
                </a14:m>
                <a:r>
                  <a:rPr lang="en-US" altLang="zh-CN" sz="2400" dirty="0">
                    <a:effectLst/>
                    <a:cs typeface="+mn-ea"/>
                    <a:sym typeface="+mn-lt"/>
                  </a:rPr>
                  <a:t> scan</a:t>
                </a:r>
                <a:r>
                  <a:rPr lang="en-US" altLang="zh-CN" sz="2400" dirty="0">
                    <a:cs typeface="+mn-ea"/>
                    <a:sym typeface="+mn-lt"/>
                  </a:rPr>
                  <a:t> </a:t>
                </a:r>
                <a:endParaRPr lang="zh-CN" altLang="en-US" sz="2400" dirty="0">
                  <a:cs typeface="+mn-ea"/>
                  <a:sym typeface="+mn-lt"/>
                </a:endParaRPr>
              </a:p>
            </p:txBody>
          </p:sp>
        </mc:Choice>
        <mc:Fallback>
          <p:sp>
            <p:nvSpPr>
              <p:cNvPr id="7" name="文本框 6"/>
              <p:cNvSpPr txBox="1">
                <a:spLocks noRot="1" noChangeAspect="1" noMove="1" noResize="1" noEditPoints="1" noAdjustHandles="1" noChangeArrowheads="1" noChangeShapeType="1" noTextEdit="1"/>
              </p:cNvSpPr>
              <p:nvPr/>
            </p:nvSpPr>
            <p:spPr>
              <a:xfrm>
                <a:off x="329938" y="924140"/>
                <a:ext cx="11293312" cy="461665"/>
              </a:xfrm>
              <a:prstGeom prst="rect">
                <a:avLst/>
              </a:prstGeom>
              <a:blipFill rotWithShape="1">
                <a:blip r:embed="rId1"/>
                <a:stretch>
                  <a:fillRect l="-3" t="-47" r="2" b="51"/>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7123936" y="2626408"/>
            <a:ext cx="4763264" cy="405886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65987" y="1385805"/>
                <a:ext cx="7805393" cy="1216551"/>
              </a:xfrm>
              <a:prstGeom prst="rect">
                <a:avLst/>
              </a:prstGeom>
              <a:noFill/>
            </p:spPr>
            <p:txBody>
              <a:bodyPr wrap="square">
                <a:spAutoFit/>
              </a:bodyPr>
              <a:lstStyle/>
              <a:p>
                <a:pPr indent="266700" algn="just"/>
                <a:r>
                  <a:rPr lang="en-US" altLang="zh-CN" sz="2400" kern="100" dirty="0">
                    <a:solidFill>
                      <a:schemeClr val="accent2">
                        <a:lumMod val="75000"/>
                      </a:schemeClr>
                    </a:solidFill>
                    <a:effectLst/>
                    <a:cs typeface="+mn-ea"/>
                    <a:sym typeface="+mn-lt"/>
                  </a:rPr>
                  <a:t>Known</a:t>
                </a:r>
                <a:r>
                  <a:rPr lang="en-US" altLang="zh-CN" sz="2400" kern="100" dirty="0">
                    <a:effectLst/>
                    <a:cs typeface="+mn-ea"/>
                    <a:sym typeface="+mn-lt"/>
                  </a:rPr>
                  <a:t>: </a:t>
                </a:r>
                <a:endParaRPr lang="en-US" altLang="zh-CN" sz="2400" kern="100" dirty="0">
                  <a:effectLst/>
                  <a:cs typeface="+mn-ea"/>
                  <a:sym typeface="+mn-lt"/>
                </a:endParaRPr>
              </a:p>
              <a:p>
                <a:pPr indent="266700" algn="just"/>
                <a:r>
                  <a:rPr lang="en-US" altLang="zh-CN" sz="2400" kern="100" dirty="0">
                    <a:effectLst/>
                    <a:cs typeface="+mn-ea"/>
                    <a:sym typeface="+mn-lt"/>
                  </a:rPr>
                  <a:t>pose in global coordinate system: </a:t>
                </a:r>
                <a14:m>
                  <m:oMath xmlns:m="http://schemas.openxmlformats.org/officeDocument/2006/math">
                    <m:r>
                      <a:rPr lang="en-US" altLang="zh-CN" sz="2400" i="1" kern="100">
                        <a:effectLst/>
                        <a:latin typeface="Cambria Math" panose="02040503050406030204" pitchFamily="18" charset="0"/>
                        <a:cs typeface="+mn-ea"/>
                        <a:sym typeface="+mn-lt"/>
                      </a:rPr>
                      <m:t>(</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𝑥</m:t>
                        </m:r>
                      </m:e>
                      <m:sub>
                        <m:r>
                          <a:rPr lang="en-US" altLang="zh-CN" sz="2400" i="1" kern="100">
                            <a:effectLst/>
                            <a:latin typeface="Cambria Math" panose="02040503050406030204" pitchFamily="18" charset="0"/>
                            <a:cs typeface="+mn-ea"/>
                            <a:sym typeface="+mn-lt"/>
                          </a:rPr>
                          <m:t>𝑟𝑘</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𝑦</m:t>
                        </m:r>
                      </m:e>
                      <m:sub>
                        <m:r>
                          <a:rPr lang="en-US" altLang="zh-CN" sz="2400" i="1" kern="100">
                            <a:effectLst/>
                            <a:latin typeface="Cambria Math" panose="02040503050406030204" pitchFamily="18" charset="0"/>
                            <a:cs typeface="+mn-ea"/>
                            <a:sym typeface="+mn-lt"/>
                          </a:rPr>
                          <m:t>𝑟𝑘</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𝜃</m:t>
                        </m:r>
                      </m:e>
                      <m:sub>
                        <m:r>
                          <a:rPr lang="en-US" altLang="zh-CN" sz="2400" i="1" kern="100">
                            <a:effectLst/>
                            <a:latin typeface="Cambria Math" panose="02040503050406030204" pitchFamily="18" charset="0"/>
                            <a:cs typeface="+mn-ea"/>
                            <a:sym typeface="+mn-lt"/>
                          </a:rPr>
                          <m:t>𝑟𝑘</m:t>
                        </m:r>
                      </m:sub>
                    </m:sSub>
                    <m:r>
                      <a:rPr lang="en-US" altLang="zh-CN" sz="2400" i="1" kern="100">
                        <a:effectLst/>
                        <a:latin typeface="Cambria Math" panose="02040503050406030204" pitchFamily="18" charset="0"/>
                        <a:cs typeface="+mn-ea"/>
                        <a:sym typeface="+mn-lt"/>
                      </a:rPr>
                      <m:t>)</m:t>
                    </m:r>
                  </m:oMath>
                </a14:m>
                <a:r>
                  <a:rPr lang="en-US" altLang="zh-CN" sz="2400" kern="100" dirty="0">
                    <a:effectLst/>
                    <a:cs typeface="+mn-ea"/>
                    <a:sym typeface="+mn-lt"/>
                  </a:rPr>
                  <a:t> </a:t>
                </a:r>
                <a:endParaRPr lang="en-US" altLang="zh-CN" sz="2400" kern="100" dirty="0">
                  <a:effectLst/>
                  <a:cs typeface="+mn-ea"/>
                  <a:sym typeface="+mn-lt"/>
                </a:endParaRPr>
              </a:p>
              <a:p>
                <a:pPr indent="266700" algn="just"/>
                <a:r>
                  <a:rPr lang="en-US" altLang="zh-CN" sz="2400" kern="100" dirty="0">
                    <a:effectLst/>
                    <a:cs typeface="+mn-ea"/>
                    <a:sym typeface="+mn-lt"/>
                  </a:rPr>
                  <a:t>the </a:t>
                </a:r>
                <a14:m>
                  <m:oMath xmlns:m="http://schemas.openxmlformats.org/officeDocument/2006/math">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𝑖</m:t>
                        </m:r>
                      </m:e>
                      <m:sub>
                        <m:r>
                          <a:rPr lang="en-US" altLang="zh-CN" sz="2400" i="1" kern="100">
                            <a:effectLst/>
                            <a:latin typeface="Cambria Math" panose="02040503050406030204" pitchFamily="18" charset="0"/>
                            <a:cs typeface="+mn-ea"/>
                            <a:sym typeface="+mn-lt"/>
                          </a:rPr>
                          <m:t>𝑡ℎ</m:t>
                        </m:r>
                      </m:sub>
                    </m:sSub>
                  </m:oMath>
                </a14:m>
                <a:r>
                  <a:rPr lang="en-US" altLang="zh-CN" sz="2400" kern="100" dirty="0">
                    <a:effectLst/>
                    <a:cs typeface="+mn-ea"/>
                    <a:sym typeface="+mn-lt"/>
                  </a:rPr>
                  <a:t> scan point in </a:t>
                </a:r>
                <a:r>
                  <a:rPr lang="en-US" altLang="zh-CN" sz="2400" kern="100" dirty="0">
                    <a:cs typeface="+mn-ea"/>
                    <a:sym typeface="+mn-lt"/>
                  </a:rPr>
                  <a:t>local coordinate system: </a:t>
                </a:r>
                <a14:m>
                  <m:oMath xmlns:m="http://schemas.openxmlformats.org/officeDocument/2006/math">
                    <m:r>
                      <a:rPr lang="en-US" altLang="zh-CN" sz="2400" i="1" kern="100">
                        <a:effectLst/>
                        <a:latin typeface="Cambria Math" panose="02040503050406030204" pitchFamily="18" charset="0"/>
                        <a:cs typeface="+mn-ea"/>
                        <a:sym typeface="+mn-lt"/>
                      </a:rPr>
                      <m:t>(</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𝑥</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i="1" kern="100">
                        <a:effectLst/>
                        <a:latin typeface="Cambria Math" panose="02040503050406030204" pitchFamily="18" charset="0"/>
                        <a:cs typeface="+mn-ea"/>
                        <a:sym typeface="+mn-lt"/>
                      </a:rPr>
                      <m:t>, </m:t>
                    </m:r>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𝑦</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r>
                      <a:rPr lang="en-US" altLang="zh-CN" sz="2400" b="0" i="1" kern="100" smtClean="0">
                        <a:effectLst/>
                        <a:latin typeface="Cambria Math" panose="02040503050406030204" pitchFamily="18" charset="0"/>
                        <a:cs typeface="+mn-ea"/>
                        <a:sym typeface="+mn-lt"/>
                      </a:rPr>
                      <m:t>)</m:t>
                    </m:r>
                  </m:oMath>
                </a14:m>
                <a:endParaRPr lang="zh-CN" altLang="zh-CN" sz="2400" kern="100" dirty="0">
                  <a:effectLst/>
                  <a:cs typeface="+mn-ea"/>
                  <a:sym typeface="+mn-lt"/>
                </a:endParaRPr>
              </a:p>
            </p:txBody>
          </p:sp>
        </mc:Choice>
        <mc:Fallback>
          <p:sp>
            <p:nvSpPr>
              <p:cNvPr id="9" name="文本框 8"/>
              <p:cNvSpPr txBox="1">
                <a:spLocks noRot="1" noChangeAspect="1" noMove="1" noResize="1" noEditPoints="1" noAdjustHandles="1" noChangeArrowheads="1" noChangeShapeType="1" noTextEdit="1"/>
              </p:cNvSpPr>
              <p:nvPr/>
            </p:nvSpPr>
            <p:spPr>
              <a:xfrm>
                <a:off x="65987" y="1385805"/>
                <a:ext cx="7805393" cy="1216551"/>
              </a:xfrm>
              <a:prstGeom prst="rect">
                <a:avLst/>
              </a:prstGeom>
              <a:blipFill rotWithShape="1">
                <a:blip r:embed="rId3"/>
                <a:stretch>
                  <a:fillRect l="-7" t="-19" r="7" b="10"/>
                </a:stretch>
              </a:blipFill>
            </p:spPr>
            <p:txBody>
              <a:bodyPr/>
              <a:lstStyle/>
              <a:p>
                <a:r>
                  <a:rPr lang="zh-CN" altLang="en-US">
                    <a:noFill/>
                  </a:rPr>
                  <a:t> </a:t>
                </a:r>
              </a:p>
            </p:txBody>
          </p:sp>
        </mc:Fallback>
      </mc:AlternateContent>
      <p:sp>
        <p:nvSpPr>
          <p:cNvPr id="10" name="文本框 9"/>
          <p:cNvSpPr txBox="1"/>
          <p:nvPr/>
        </p:nvSpPr>
        <p:spPr>
          <a:xfrm>
            <a:off x="329938" y="2538675"/>
            <a:ext cx="6094428" cy="830997"/>
          </a:xfrm>
          <a:prstGeom prst="rect">
            <a:avLst/>
          </a:prstGeom>
          <a:noFill/>
        </p:spPr>
        <p:txBody>
          <a:bodyPr wrap="square">
            <a:spAutoFit/>
          </a:bodyPr>
          <a:lstStyle/>
          <a:p>
            <a:r>
              <a:rPr lang="en-US" altLang="zh-CN" sz="2400" dirty="0">
                <a:solidFill>
                  <a:schemeClr val="accent2">
                    <a:lumMod val="75000"/>
                  </a:schemeClr>
                </a:solidFill>
                <a:effectLst/>
                <a:cs typeface="+mn-ea"/>
                <a:sym typeface="+mn-lt"/>
              </a:rPr>
              <a:t>Write</a:t>
            </a:r>
            <a:r>
              <a:rPr lang="en-US" altLang="zh-CN" sz="2400" dirty="0">
                <a:effectLst/>
                <a:cs typeface="+mn-ea"/>
                <a:sym typeface="+mn-lt"/>
              </a:rPr>
              <a:t>:</a:t>
            </a:r>
            <a:endParaRPr lang="en-US" altLang="zh-CN" sz="2400" dirty="0">
              <a:effectLst/>
              <a:cs typeface="+mn-ea"/>
              <a:sym typeface="+mn-lt"/>
            </a:endParaRPr>
          </a:p>
          <a:p>
            <a:r>
              <a:rPr lang="en-US" altLang="zh-CN" sz="2400" dirty="0">
                <a:effectLst/>
                <a:cs typeface="+mn-ea"/>
                <a:sym typeface="+mn-lt"/>
              </a:rPr>
              <a:t>translation matrix</a:t>
            </a:r>
            <a:endParaRPr lang="zh-CN" altLang="en-US" sz="2400" dirty="0">
              <a:cs typeface="+mn-ea"/>
              <a:sym typeface="+mn-lt"/>
            </a:endParaRPr>
          </a:p>
        </p:txBody>
      </p:sp>
      <mc:AlternateContent xmlns:mc="http://schemas.openxmlformats.org/markup-compatibility/2006">
        <mc:Choice xmlns:a14="http://schemas.microsoft.com/office/drawing/2010/main" Requires="a14">
          <p:sp>
            <p:nvSpPr>
              <p:cNvPr id="14" name="文本框 13"/>
              <p:cNvSpPr txBox="1"/>
              <p:nvPr/>
            </p:nvSpPr>
            <p:spPr>
              <a:xfrm>
                <a:off x="1629430" y="3369672"/>
                <a:ext cx="4347164" cy="1095300"/>
              </a:xfrm>
              <a:prstGeom prst="rect">
                <a:avLst/>
              </a:prstGeom>
              <a:solidFill>
                <a:schemeClr val="accent2">
                  <a:lumMod val="40000"/>
                  <a:lumOff val="6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en-US" sz="2400" i="1" smtClean="0">
                              <a:solidFill>
                                <a:schemeClr val="tx1"/>
                              </a:solidFill>
                              <a:latin typeface="Cambria Math" panose="02040503050406030204" pitchFamily="18" charset="0"/>
                              <a:cs typeface="+mn-ea"/>
                              <a:sym typeface="+mn-lt"/>
                            </a:rPr>
                          </m:ctrlPr>
                        </m:sSubSupPr>
                        <m:e>
                          <m:r>
                            <a:rPr lang="zh-CN" altLang="en-US" sz="2400" i="1">
                              <a:solidFill>
                                <a:schemeClr val="tx1"/>
                              </a:solidFill>
                              <a:latin typeface="Cambria Math" panose="02040503050406030204" pitchFamily="18" charset="0"/>
                              <a:cs typeface="+mn-ea"/>
                              <a:sym typeface="+mn-lt"/>
                            </a:rPr>
                            <m:t>𝑇</m:t>
                          </m:r>
                        </m:e>
                        <m:sub>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𝐿</m:t>
                              </m:r>
                            </m:e>
                            <m:sub>
                              <m:r>
                                <a:rPr lang="zh-CN" altLang="en-US" sz="2400" i="1">
                                  <a:solidFill>
                                    <a:schemeClr val="tx1"/>
                                  </a:solidFill>
                                  <a:latin typeface="Cambria Math" panose="02040503050406030204" pitchFamily="18" charset="0"/>
                                  <a:cs typeface="+mn-ea"/>
                                  <a:sym typeface="+mn-lt"/>
                                </a:rPr>
                                <m:t>𝑘</m:t>
                              </m:r>
                            </m:sub>
                          </m:sSub>
                        </m:sub>
                        <m:sup>
                          <m:r>
                            <a:rPr lang="zh-CN" altLang="en-US" sz="2400" i="1">
                              <a:solidFill>
                                <a:schemeClr val="tx1"/>
                              </a:solidFill>
                              <a:latin typeface="Cambria Math" panose="02040503050406030204" pitchFamily="18" charset="0"/>
                              <a:cs typeface="+mn-ea"/>
                              <a:sym typeface="+mn-lt"/>
                            </a:rPr>
                            <m:t>𝐺</m:t>
                          </m:r>
                        </m:sup>
                      </m:sSubSup>
                      <m:r>
                        <a:rPr lang="zh-CN" altLang="en-US" sz="2400" i="0">
                          <a:solidFill>
                            <a:schemeClr val="tx1"/>
                          </a:solidFill>
                          <a:latin typeface="Cambria Math" panose="02040503050406030204" pitchFamily="18" charset="0"/>
                          <a:cs typeface="+mn-ea"/>
                          <a:sym typeface="+mn-lt"/>
                        </a:rPr>
                        <m:t>=</m:t>
                      </m:r>
                      <m:d>
                        <m:dPr>
                          <m:begChr m:val="["/>
                          <m:endChr m:val="]"/>
                          <m:ctrlPr>
                            <a:rPr lang="zh-CN" altLang="en-US" sz="2400" i="1">
                              <a:solidFill>
                                <a:schemeClr val="tx1"/>
                              </a:solidFill>
                              <a:latin typeface="Cambria Math" panose="02040503050406030204" pitchFamily="18" charset="0"/>
                              <a:cs typeface="+mn-ea"/>
                              <a:sym typeface="+mn-lt"/>
                            </a:rPr>
                          </m:ctrlPr>
                        </m:dPr>
                        <m:e>
                          <m:m>
                            <m:mPr>
                              <m:mcs>
                                <m:mc>
                                  <m:mcPr>
                                    <m:count m:val="3"/>
                                    <m:mcJc m:val="center"/>
                                  </m:mcPr>
                                </m:mc>
                              </m:mcs>
                              <m:plcHide m:val="on"/>
                              <m:ctrlPr>
                                <a:rPr lang="zh-CN" altLang="en-US" sz="2400" i="1">
                                  <a:solidFill>
                                    <a:schemeClr val="tx1"/>
                                  </a:solidFill>
                                  <a:latin typeface="Cambria Math" panose="02040503050406030204" pitchFamily="18" charset="0"/>
                                  <a:cs typeface="+mn-ea"/>
                                  <a:sym typeface="+mn-lt"/>
                                </a:rPr>
                              </m:ctrlPr>
                            </m:mPr>
                            <m:mr>
                              <m:e>
                                <m:r>
                                  <m:rPr>
                                    <m:sty m:val="p"/>
                                  </m:rPr>
                                  <a:rPr lang="zh-CN" altLang="en-US" sz="2400" i="0">
                                    <a:solidFill>
                                      <a:schemeClr val="tx1"/>
                                    </a:solidFill>
                                    <a:latin typeface="Cambria Math" panose="02040503050406030204" pitchFamily="18" charset="0"/>
                                    <a:cs typeface="+mn-ea"/>
                                    <a:sym typeface="+mn-lt"/>
                                  </a:rPr>
                                  <m:t>cos</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𝜃</m:t>
                                    </m:r>
                                  </m:e>
                                  <m:sub>
                                    <m:r>
                                      <a:rPr lang="zh-CN" altLang="en-US" sz="2400" i="1">
                                        <a:solidFill>
                                          <a:schemeClr val="tx1"/>
                                        </a:solidFill>
                                        <a:latin typeface="Cambria Math" panose="02040503050406030204" pitchFamily="18" charset="0"/>
                                        <a:cs typeface="+mn-ea"/>
                                        <a:sym typeface="+mn-lt"/>
                                      </a:rPr>
                                      <m:t>𝑟𝑘</m:t>
                                    </m:r>
                                  </m:sub>
                                </m:sSub>
                              </m:e>
                              <m:e>
                                <m:r>
                                  <a:rPr lang="zh-CN" altLang="en-US" sz="2400" i="0">
                                    <a:solidFill>
                                      <a:schemeClr val="tx1"/>
                                    </a:solidFill>
                                    <a:latin typeface="Cambria Math" panose="02040503050406030204" pitchFamily="18" charset="0"/>
                                    <a:cs typeface="+mn-ea"/>
                                    <a:sym typeface="+mn-lt"/>
                                  </a:rPr>
                                  <m:t>−</m:t>
                                </m:r>
                                <m:r>
                                  <a:rPr lang="zh-CN" altLang="en-US" sz="2400" i="1">
                                    <a:solidFill>
                                      <a:schemeClr val="tx1"/>
                                    </a:solidFill>
                                    <a:latin typeface="Cambria Math" panose="02040503050406030204" pitchFamily="18" charset="0"/>
                                    <a:cs typeface="+mn-ea"/>
                                    <a:sym typeface="+mn-lt"/>
                                  </a:rPr>
                                  <m:t>𝑠𝑖𝑛</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𝜃</m:t>
                                    </m:r>
                                  </m:e>
                                  <m:sub>
                                    <m:r>
                                      <a:rPr lang="zh-CN" altLang="en-US" sz="2400" i="1">
                                        <a:solidFill>
                                          <a:schemeClr val="tx1"/>
                                        </a:solidFill>
                                        <a:latin typeface="Cambria Math" panose="02040503050406030204" pitchFamily="18" charset="0"/>
                                        <a:cs typeface="+mn-ea"/>
                                        <a:sym typeface="+mn-lt"/>
                                      </a:rPr>
                                      <m:t>𝑟𝑘</m:t>
                                    </m:r>
                                  </m:sub>
                                </m:sSub>
                              </m:e>
                              <m:e>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𝑥</m:t>
                                    </m:r>
                                  </m:e>
                                  <m:sub>
                                    <m:r>
                                      <a:rPr lang="zh-CN" altLang="en-US" sz="2400" i="1">
                                        <a:solidFill>
                                          <a:schemeClr val="tx1"/>
                                        </a:solidFill>
                                        <a:latin typeface="Cambria Math" panose="02040503050406030204" pitchFamily="18" charset="0"/>
                                        <a:cs typeface="+mn-ea"/>
                                        <a:sym typeface="+mn-lt"/>
                                      </a:rPr>
                                      <m:t>𝑟𝑘</m:t>
                                    </m:r>
                                  </m:sub>
                                </m:sSub>
                              </m:e>
                            </m:mr>
                            <m:mr>
                              <m:e>
                                <m:r>
                                  <a:rPr lang="zh-CN" altLang="en-US" sz="2400" i="1">
                                    <a:solidFill>
                                      <a:schemeClr val="tx1"/>
                                    </a:solidFill>
                                    <a:latin typeface="Cambria Math" panose="02040503050406030204" pitchFamily="18" charset="0"/>
                                    <a:cs typeface="+mn-ea"/>
                                    <a:sym typeface="+mn-lt"/>
                                  </a:rPr>
                                  <m:t>𝑠𝑖𝑛</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𝜃</m:t>
                                    </m:r>
                                  </m:e>
                                  <m:sub>
                                    <m:r>
                                      <a:rPr lang="zh-CN" altLang="en-US" sz="2400" i="1">
                                        <a:solidFill>
                                          <a:schemeClr val="tx1"/>
                                        </a:solidFill>
                                        <a:latin typeface="Cambria Math" panose="02040503050406030204" pitchFamily="18" charset="0"/>
                                        <a:cs typeface="+mn-ea"/>
                                        <a:sym typeface="+mn-lt"/>
                                      </a:rPr>
                                      <m:t>𝑟𝑘</m:t>
                                    </m:r>
                                  </m:sub>
                                </m:sSub>
                              </m:e>
                              <m:e>
                                <m:r>
                                  <a:rPr lang="zh-CN" altLang="en-US" sz="2400" i="1">
                                    <a:solidFill>
                                      <a:schemeClr val="tx1"/>
                                    </a:solidFill>
                                    <a:latin typeface="Cambria Math" panose="02040503050406030204" pitchFamily="18" charset="0"/>
                                    <a:cs typeface="+mn-ea"/>
                                    <a:sym typeface="+mn-lt"/>
                                  </a:rPr>
                                  <m:t>𝑐𝑜𝑠</m:t>
                                </m:r>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𝜃</m:t>
                                    </m:r>
                                  </m:e>
                                  <m:sub>
                                    <m:r>
                                      <a:rPr lang="zh-CN" altLang="en-US" sz="2400" i="1">
                                        <a:solidFill>
                                          <a:schemeClr val="tx1"/>
                                        </a:solidFill>
                                        <a:latin typeface="Cambria Math" panose="02040503050406030204" pitchFamily="18" charset="0"/>
                                        <a:cs typeface="+mn-ea"/>
                                        <a:sym typeface="+mn-lt"/>
                                      </a:rPr>
                                      <m:t>𝑟𝑘</m:t>
                                    </m:r>
                                  </m:sub>
                                </m:sSub>
                              </m:e>
                              <m:e>
                                <m:sSub>
                                  <m:sSubPr>
                                    <m:ctrlPr>
                                      <a:rPr lang="zh-CN" altLang="en-US" sz="2400" i="1">
                                        <a:solidFill>
                                          <a:schemeClr val="tx1"/>
                                        </a:solidFill>
                                        <a:latin typeface="Cambria Math" panose="02040503050406030204" pitchFamily="18" charset="0"/>
                                        <a:cs typeface="+mn-ea"/>
                                        <a:sym typeface="+mn-lt"/>
                                      </a:rPr>
                                    </m:ctrlPr>
                                  </m:sSubPr>
                                  <m:e>
                                    <m:r>
                                      <a:rPr lang="zh-CN" altLang="en-US" sz="2400" i="1">
                                        <a:solidFill>
                                          <a:schemeClr val="tx1"/>
                                        </a:solidFill>
                                        <a:latin typeface="Cambria Math" panose="02040503050406030204" pitchFamily="18" charset="0"/>
                                        <a:cs typeface="+mn-ea"/>
                                        <a:sym typeface="+mn-lt"/>
                                      </a:rPr>
                                      <m:t>𝑦</m:t>
                                    </m:r>
                                  </m:e>
                                  <m:sub>
                                    <m:r>
                                      <a:rPr lang="zh-CN" altLang="en-US" sz="2400" i="1">
                                        <a:solidFill>
                                          <a:schemeClr val="tx1"/>
                                        </a:solidFill>
                                        <a:latin typeface="Cambria Math" panose="02040503050406030204" pitchFamily="18" charset="0"/>
                                        <a:cs typeface="+mn-ea"/>
                                        <a:sym typeface="+mn-lt"/>
                                      </a:rPr>
                                      <m:t>𝑟𝑘</m:t>
                                    </m:r>
                                  </m:sub>
                                </m:sSub>
                              </m:e>
                            </m:mr>
                            <m:mr>
                              <m:e>
                                <m:r>
                                  <a:rPr lang="zh-CN" altLang="en-US" sz="2400" i="0">
                                    <a:solidFill>
                                      <a:schemeClr val="tx1"/>
                                    </a:solidFill>
                                    <a:latin typeface="Cambria Math" panose="02040503050406030204" pitchFamily="18" charset="0"/>
                                    <a:cs typeface="+mn-ea"/>
                                    <a:sym typeface="+mn-lt"/>
                                  </a:rPr>
                                  <m:t>0</m:t>
                                </m:r>
                              </m:e>
                              <m:e>
                                <m:r>
                                  <a:rPr lang="zh-CN" altLang="en-US" sz="2400" i="0">
                                    <a:solidFill>
                                      <a:schemeClr val="tx1"/>
                                    </a:solidFill>
                                    <a:latin typeface="Cambria Math" panose="02040503050406030204" pitchFamily="18" charset="0"/>
                                    <a:cs typeface="+mn-ea"/>
                                    <a:sym typeface="+mn-lt"/>
                                  </a:rPr>
                                  <m:t>0</m:t>
                                </m:r>
                              </m:e>
                              <m:e>
                                <m:r>
                                  <a:rPr lang="zh-CN" altLang="en-US" sz="2400" i="0">
                                    <a:solidFill>
                                      <a:schemeClr val="tx1"/>
                                    </a:solidFill>
                                    <a:latin typeface="Cambria Math" panose="02040503050406030204" pitchFamily="18" charset="0"/>
                                    <a:cs typeface="+mn-ea"/>
                                    <a:sym typeface="+mn-lt"/>
                                  </a:rPr>
                                  <m:t>1</m:t>
                                </m:r>
                              </m:e>
                            </m:mr>
                          </m:m>
                        </m:e>
                      </m:d>
                    </m:oMath>
                  </m:oMathPara>
                </a14:m>
                <a:endParaRPr lang="zh-CN" altLang="en-US" sz="2400" dirty="0">
                  <a:cs typeface="+mn-ea"/>
                  <a:sym typeface="+mn-lt"/>
                </a:endParaRPr>
              </a:p>
            </p:txBody>
          </p:sp>
        </mc:Choice>
        <mc:Fallback>
          <p:sp>
            <p:nvSpPr>
              <p:cNvPr id="14" name="文本框 13"/>
              <p:cNvSpPr txBox="1">
                <a:spLocks noRot="1" noChangeAspect="1" noMove="1" noResize="1" noEditPoints="1" noAdjustHandles="1" noChangeArrowheads="1" noChangeShapeType="1" noTextEdit="1"/>
              </p:cNvSpPr>
              <p:nvPr/>
            </p:nvSpPr>
            <p:spPr>
              <a:xfrm>
                <a:off x="1629430" y="3369672"/>
                <a:ext cx="4347164" cy="1095300"/>
              </a:xfrm>
              <a:prstGeom prst="rect">
                <a:avLst/>
              </a:prstGeom>
              <a:blipFill rotWithShape="1">
                <a:blip r:embed="rId4"/>
                <a:stretch>
                  <a:fillRect t="-33" r="14" b="26"/>
                </a:stretch>
              </a:blipFill>
            </p:spPr>
            <p:txBody>
              <a:bodyPr/>
              <a:lstStyle/>
              <a:p>
                <a:r>
                  <a:rPr lang="zh-CN" altLang="en-US">
                    <a:noFill/>
                  </a:rPr>
                  <a:t> </a:t>
                </a:r>
              </a:p>
            </p:txBody>
          </p:sp>
        </mc:Fallback>
      </mc:AlternateContent>
      <p:sp>
        <p:nvSpPr>
          <p:cNvPr id="15" name="文本框 14"/>
          <p:cNvSpPr txBox="1"/>
          <p:nvPr/>
        </p:nvSpPr>
        <p:spPr>
          <a:xfrm>
            <a:off x="347384" y="4522542"/>
            <a:ext cx="6094428" cy="461665"/>
          </a:xfrm>
          <a:prstGeom prst="rect">
            <a:avLst/>
          </a:prstGeom>
          <a:noFill/>
        </p:spPr>
        <p:txBody>
          <a:bodyPr wrap="square">
            <a:spAutoFit/>
          </a:bodyPr>
          <a:lstStyle/>
          <a:p>
            <a:r>
              <a:rPr lang="en-US" altLang="zh-CN" sz="2400" dirty="0">
                <a:solidFill>
                  <a:schemeClr val="accent2">
                    <a:lumMod val="75000"/>
                  </a:schemeClr>
                </a:solidFill>
                <a:cs typeface="+mn-ea"/>
                <a:sym typeface="+mn-lt"/>
              </a:rPr>
              <a:t>Transformation</a:t>
            </a:r>
            <a:r>
              <a:rPr lang="en-US" altLang="zh-CN" sz="2400" dirty="0">
                <a:effectLst/>
                <a:cs typeface="+mn-ea"/>
                <a:sym typeface="+mn-lt"/>
              </a:rPr>
              <a:t>:</a:t>
            </a:r>
            <a:endParaRPr lang="en-US" altLang="zh-CN" sz="2400" dirty="0">
              <a:effectLst/>
              <a:cs typeface="+mn-ea"/>
              <a:sym typeface="+mn-lt"/>
            </a:endParaRPr>
          </a:p>
        </p:txBody>
      </p:sp>
      <mc:AlternateContent xmlns:mc="http://schemas.openxmlformats.org/markup-compatibility/2006">
        <mc:Choice xmlns:a14="http://schemas.microsoft.com/office/drawing/2010/main" Requires="a14">
          <p:sp>
            <p:nvSpPr>
              <p:cNvPr id="19" name="文本框 18"/>
              <p:cNvSpPr txBox="1"/>
              <p:nvPr/>
            </p:nvSpPr>
            <p:spPr>
              <a:xfrm>
                <a:off x="2059880" y="5041777"/>
                <a:ext cx="3486263" cy="1057021"/>
              </a:xfrm>
              <a:prstGeom prst="rect">
                <a:avLst/>
              </a:prstGeom>
              <a:solidFill>
                <a:schemeClr val="accent2">
                  <a:lumMod val="40000"/>
                  <a:lumOff val="60000"/>
                </a:schemeClr>
              </a:solidFill>
            </p:spPr>
            <p:txBody>
              <a:bodyPr wrap="square">
                <a:spAutoFit/>
              </a:bodyPr>
              <a:lstStyle/>
              <a:p>
                <a:pPr algn="just"/>
                <a14:m>
                  <m:oMathPara xmlns:m="http://schemas.openxmlformats.org/officeDocument/2006/math">
                    <m:oMathParaPr>
                      <m:jc m:val="centerGroup"/>
                    </m:oMathParaPr>
                    <m:oMath xmlns:m="http://schemas.openxmlformats.org/officeDocument/2006/math">
                      <m:d>
                        <m:dPr>
                          <m:ctrlPr>
                            <a:rPr lang="zh-CN" altLang="zh-CN" sz="2400" i="1" kern="100" smtClean="0">
                              <a:effectLst/>
                              <a:latin typeface="Cambria Math" panose="02040503050406030204" pitchFamily="18" charset="0"/>
                              <a:cs typeface="+mn-ea"/>
                              <a:sym typeface="+mn-lt"/>
                            </a:rPr>
                          </m:ctrlPr>
                        </m:dPr>
                        <m:e>
                          <m:m>
                            <m:mPr>
                              <m:mcs>
                                <m:mc>
                                  <m:mcPr>
                                    <m:count m:val="1"/>
                                    <m:mcJc m:val="center"/>
                                  </m:mcPr>
                                </m:mc>
                              </m:mcs>
                              <m:ctrlPr>
                                <a:rPr lang="zh-CN" altLang="zh-CN" sz="2400" i="1" kern="100">
                                  <a:effectLst/>
                                  <a:latin typeface="Cambria Math" panose="02040503050406030204" pitchFamily="18" charset="0"/>
                                  <a:cs typeface="+mn-ea"/>
                                  <a:sym typeface="+mn-lt"/>
                                </a:rPr>
                              </m:ctrlPr>
                            </m:mPr>
                            <m:m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𝑥</m:t>
                                    </m:r>
                                  </m:e>
                                  <m:sub>
                                    <m:r>
                                      <a:rPr lang="en-US" altLang="zh-CN" sz="2400" i="1" kern="100">
                                        <a:effectLst/>
                                        <a:latin typeface="Cambria Math" panose="02040503050406030204" pitchFamily="18" charset="0"/>
                                        <a:cs typeface="+mn-ea"/>
                                        <a:sym typeface="+mn-lt"/>
                                      </a:rPr>
                                      <m:t>𝑔𝑘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mr>
                            <m:m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𝑦</m:t>
                                    </m:r>
                                  </m:e>
                                  <m:sub>
                                    <m:r>
                                      <a:rPr lang="en-US" altLang="zh-CN" sz="2400" i="1" kern="100">
                                        <a:effectLst/>
                                        <a:latin typeface="Cambria Math" panose="02040503050406030204" pitchFamily="18" charset="0"/>
                                        <a:cs typeface="+mn-ea"/>
                                        <a:sym typeface="+mn-lt"/>
                                      </a:rPr>
                                      <m:t>𝑔𝑘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mr>
                            <m:mr>
                              <m:e>
                                <m:r>
                                  <a:rPr lang="en-US" altLang="zh-CN" sz="2400" i="1" kern="100">
                                    <a:effectLst/>
                                    <a:latin typeface="Cambria Math" panose="02040503050406030204" pitchFamily="18" charset="0"/>
                                    <a:cs typeface="+mn-ea"/>
                                    <a:sym typeface="+mn-lt"/>
                                  </a:rPr>
                                  <m:t>1</m:t>
                                </m:r>
                              </m:e>
                            </m:mr>
                          </m:m>
                        </m:e>
                      </m:d>
                      <m:r>
                        <a:rPr lang="en-US" altLang="zh-CN" sz="2400" i="1" kern="100">
                          <a:effectLst/>
                          <a:latin typeface="Cambria Math" panose="02040503050406030204" pitchFamily="18" charset="0"/>
                          <a:cs typeface="+mn-ea"/>
                          <a:sym typeface="+mn-lt"/>
                        </a:rPr>
                        <m:t>=</m:t>
                      </m:r>
                      <m:sSubSup>
                        <m:sSubSupPr>
                          <m:ctrlPr>
                            <a:rPr lang="zh-CN" altLang="zh-CN" sz="2400" i="1" kern="100">
                              <a:effectLst/>
                              <a:latin typeface="Cambria Math" panose="02040503050406030204" pitchFamily="18" charset="0"/>
                              <a:cs typeface="+mn-ea"/>
                              <a:sym typeface="+mn-lt"/>
                            </a:rPr>
                          </m:ctrlPr>
                        </m:sSubSupPr>
                        <m:e>
                          <m:r>
                            <a:rPr lang="en-US" altLang="zh-CN" sz="2400" i="1" kern="100">
                              <a:effectLst/>
                              <a:latin typeface="Cambria Math" panose="02040503050406030204" pitchFamily="18" charset="0"/>
                              <a:cs typeface="+mn-ea"/>
                              <a:sym typeface="+mn-lt"/>
                            </a:rPr>
                            <m:t>𝑇</m:t>
                          </m:r>
                        </m:e>
                        <m:sub>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𝐿</m:t>
                              </m:r>
                            </m:e>
                            <m:sub>
                              <m:r>
                                <a:rPr lang="en-US" altLang="zh-CN" sz="2400" i="1" kern="100">
                                  <a:effectLst/>
                                  <a:latin typeface="Cambria Math" panose="02040503050406030204" pitchFamily="18" charset="0"/>
                                  <a:cs typeface="+mn-ea"/>
                                  <a:sym typeface="+mn-lt"/>
                                </a:rPr>
                                <m:t>𝑘</m:t>
                              </m:r>
                            </m:sub>
                          </m:sSub>
                        </m:sub>
                        <m:sup>
                          <m:r>
                            <a:rPr lang="en-US" altLang="zh-CN" sz="2400" i="1" kern="100">
                              <a:effectLst/>
                              <a:latin typeface="Cambria Math" panose="02040503050406030204" pitchFamily="18" charset="0"/>
                              <a:cs typeface="+mn-ea"/>
                              <a:sym typeface="+mn-lt"/>
                            </a:rPr>
                            <m:t>𝐺</m:t>
                          </m:r>
                        </m:sup>
                      </m:sSubSup>
                      <m:r>
                        <a:rPr lang="en-US" altLang="zh-CN" sz="2400" i="1" kern="100">
                          <a:effectLst/>
                          <a:latin typeface="Cambria Math" panose="02040503050406030204" pitchFamily="18" charset="0"/>
                          <a:cs typeface="+mn-ea"/>
                          <a:sym typeface="+mn-lt"/>
                        </a:rPr>
                        <m:t>∙</m:t>
                      </m:r>
                      <m:d>
                        <m:dPr>
                          <m:ctrlPr>
                            <a:rPr lang="zh-CN" altLang="zh-CN" sz="2400" i="1" kern="100">
                              <a:effectLst/>
                              <a:latin typeface="Cambria Math" panose="02040503050406030204" pitchFamily="18" charset="0"/>
                              <a:cs typeface="+mn-ea"/>
                              <a:sym typeface="+mn-lt"/>
                            </a:rPr>
                          </m:ctrlPr>
                        </m:dPr>
                        <m:e>
                          <m:m>
                            <m:mPr>
                              <m:mcs>
                                <m:mc>
                                  <m:mcPr>
                                    <m:count m:val="1"/>
                                    <m:mcJc m:val="center"/>
                                  </m:mcPr>
                                </m:mc>
                              </m:mcs>
                              <m:ctrlPr>
                                <a:rPr lang="zh-CN" altLang="zh-CN" sz="2400" i="1" kern="100">
                                  <a:effectLst/>
                                  <a:latin typeface="Cambria Math" panose="02040503050406030204" pitchFamily="18" charset="0"/>
                                  <a:cs typeface="+mn-ea"/>
                                  <a:sym typeface="+mn-lt"/>
                                </a:rPr>
                              </m:ctrlPr>
                            </m:mPr>
                            <m:m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𝑥</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mr>
                            <m:mr>
                              <m:e>
                                <m:sSub>
                                  <m:sSubPr>
                                    <m:ctrlPr>
                                      <a:rPr lang="zh-CN" altLang="zh-CN" sz="2400" i="1" kern="100">
                                        <a:effectLst/>
                                        <a:latin typeface="Cambria Math" panose="02040503050406030204" pitchFamily="18" charset="0"/>
                                        <a:cs typeface="+mn-ea"/>
                                        <a:sym typeface="+mn-lt"/>
                                      </a:rPr>
                                    </m:ctrlPr>
                                  </m:sSubPr>
                                  <m:e>
                                    <m:r>
                                      <a:rPr lang="en-US" altLang="zh-CN" sz="2400" i="1" kern="100">
                                        <a:effectLst/>
                                        <a:latin typeface="Cambria Math" panose="02040503050406030204" pitchFamily="18" charset="0"/>
                                        <a:cs typeface="+mn-ea"/>
                                        <a:sym typeface="+mn-lt"/>
                                      </a:rPr>
                                      <m:t>𝑦</m:t>
                                    </m:r>
                                  </m:e>
                                  <m:sub>
                                    <m:r>
                                      <a:rPr lang="en-US" altLang="zh-CN" sz="2400" i="1" kern="100">
                                        <a:effectLst/>
                                        <a:latin typeface="Cambria Math" panose="02040503050406030204" pitchFamily="18" charset="0"/>
                                        <a:cs typeface="+mn-ea"/>
                                        <a:sym typeface="+mn-lt"/>
                                      </a:rPr>
                                      <m:t>𝑙𝑘</m:t>
                                    </m:r>
                                    <m:r>
                                      <a:rPr lang="en-US" altLang="zh-CN" sz="2400" i="1" kern="100">
                                        <a:effectLst/>
                                        <a:latin typeface="Cambria Math" panose="02040503050406030204" pitchFamily="18" charset="0"/>
                                        <a:cs typeface="+mn-ea"/>
                                        <a:sym typeface="+mn-lt"/>
                                      </a:rPr>
                                      <m:t>,</m:t>
                                    </m:r>
                                    <m:r>
                                      <a:rPr lang="en-US" altLang="zh-CN" sz="2400" i="1" kern="100">
                                        <a:effectLst/>
                                        <a:latin typeface="Cambria Math" panose="02040503050406030204" pitchFamily="18" charset="0"/>
                                        <a:cs typeface="+mn-ea"/>
                                        <a:sym typeface="+mn-lt"/>
                                      </a:rPr>
                                      <m:t>𝑖</m:t>
                                    </m:r>
                                  </m:sub>
                                </m:sSub>
                              </m:e>
                            </m:mr>
                            <m:mr>
                              <m:e>
                                <m:r>
                                  <a:rPr lang="en-US" altLang="zh-CN" sz="2400" i="1" kern="100">
                                    <a:effectLst/>
                                    <a:latin typeface="Cambria Math" panose="02040503050406030204" pitchFamily="18" charset="0"/>
                                    <a:cs typeface="+mn-ea"/>
                                    <a:sym typeface="+mn-lt"/>
                                  </a:rPr>
                                  <m:t>1</m:t>
                                </m:r>
                              </m:e>
                            </m:mr>
                          </m:m>
                        </m:e>
                      </m:d>
                    </m:oMath>
                  </m:oMathPara>
                </a14:m>
                <a:endParaRPr lang="zh-CN" altLang="zh-CN" sz="2400" kern="100" dirty="0">
                  <a:effectLst/>
                  <a:cs typeface="+mn-ea"/>
                  <a:sym typeface="+mn-lt"/>
                </a:endParaRPr>
              </a:p>
            </p:txBody>
          </p:sp>
        </mc:Choice>
        <mc:Fallback>
          <p:sp>
            <p:nvSpPr>
              <p:cNvPr id="19" name="文本框 18"/>
              <p:cNvSpPr txBox="1">
                <a:spLocks noRot="1" noChangeAspect="1" noMove="1" noResize="1" noEditPoints="1" noAdjustHandles="1" noChangeArrowheads="1" noChangeShapeType="1" noTextEdit="1"/>
              </p:cNvSpPr>
              <p:nvPr/>
            </p:nvSpPr>
            <p:spPr>
              <a:xfrm>
                <a:off x="2059880" y="5041777"/>
                <a:ext cx="3486263" cy="1057021"/>
              </a:xfrm>
              <a:prstGeom prst="rect">
                <a:avLst/>
              </a:prstGeom>
              <a:blipFill rotWithShape="1">
                <a:blip r:embed="rId5"/>
                <a:stretch>
                  <a:fillRect l="-16" t="-48" r="2" b="24"/>
                </a:stretch>
              </a:blipFill>
            </p:spPr>
            <p:txBody>
              <a:bodyPr/>
              <a:lstStyle/>
              <a:p>
                <a:r>
                  <a:rPr lang="zh-CN" altLang="en-US">
                    <a:noFill/>
                  </a:rPr>
                  <a:t> </a:t>
                </a:r>
              </a:p>
            </p:txBody>
          </p:sp>
        </mc:Fallback>
      </mc:AlternateContent>
      <p:sp>
        <p:nvSpPr>
          <p:cNvPr id="11" name="椭圆 10"/>
          <p:cNvSpPr/>
          <p:nvPr/>
        </p:nvSpPr>
        <p:spPr>
          <a:xfrm>
            <a:off x="9070998" y="4990301"/>
            <a:ext cx="325981" cy="31869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75000"/>
                </a:schemeClr>
              </a:solidFill>
              <a:cs typeface="+mn-ea"/>
              <a:sym typeface="+mn-lt"/>
            </a:endParaRPr>
          </a:p>
        </p:txBody>
      </p:sp>
      <p:sp>
        <p:nvSpPr>
          <p:cNvPr id="12" name="文本框 11"/>
          <p:cNvSpPr txBox="1"/>
          <p:nvPr/>
        </p:nvSpPr>
        <p:spPr>
          <a:xfrm>
            <a:off x="329938" y="339365"/>
            <a:ext cx="11557262" cy="584775"/>
          </a:xfrm>
          <a:prstGeom prst="rect">
            <a:avLst/>
          </a:prstGeom>
          <a:noFill/>
        </p:spPr>
        <p:txBody>
          <a:bodyPr wrap="square" rtlCol="0">
            <a:spAutoFit/>
          </a:bodyPr>
          <a:lstStyle/>
          <a:p>
            <a:r>
              <a:rPr lang="en-US" altLang="zh-CN" sz="3200" b="1" dirty="0">
                <a:solidFill>
                  <a:schemeClr val="accent2">
                    <a:lumMod val="75000"/>
                  </a:schemeClr>
                </a:solidFill>
                <a:latin typeface="Calibri" panose="020F0502020204030204" charset="0"/>
                <a:ea typeface="华文中宋" panose="02010600040101010101" pitchFamily="2" charset="-122"/>
                <a:cs typeface="Calibri" panose="020F0502020204030204" charset="0"/>
                <a:sym typeface="+mn-lt"/>
              </a:rPr>
              <a:t>Methodology: </a:t>
            </a:r>
            <a:r>
              <a:rPr lang="en-US" altLang="zh-CN" sz="3200" b="1" dirty="0">
                <a:solidFill>
                  <a:schemeClr val="accent2">
                    <a:lumMod val="75000"/>
                  </a:schemeClr>
                </a:solidFill>
                <a:effectLst/>
                <a:cs typeface="+mn-ea"/>
                <a:sym typeface="+mn-lt"/>
              </a:rPr>
              <a:t>Coordinate </a:t>
            </a:r>
            <a:r>
              <a:rPr lang="en-US" altLang="zh-CN" sz="3200" b="1" dirty="0">
                <a:solidFill>
                  <a:schemeClr val="accent2">
                    <a:lumMod val="75000"/>
                  </a:schemeClr>
                </a:solidFill>
                <a:cs typeface="+mn-ea"/>
                <a:sym typeface="+mn-lt"/>
              </a:rPr>
              <a:t>System </a:t>
            </a:r>
            <a:r>
              <a:rPr lang="en-US" altLang="zh-CN" sz="3200" b="1" dirty="0">
                <a:solidFill>
                  <a:schemeClr val="accent2">
                    <a:lumMod val="75000"/>
                  </a:schemeClr>
                </a:solidFill>
                <a:effectLst/>
                <a:cs typeface="+mn-ea"/>
                <a:sym typeface="+mn-lt"/>
              </a:rPr>
              <a:t>Transformation</a:t>
            </a:r>
            <a:endParaRPr lang="zh-CN" altLang="en-US" sz="3200" dirty="0">
              <a:solidFill>
                <a:schemeClr val="accent2">
                  <a:lumMod val="75000"/>
                </a:schemeClr>
              </a:solidFill>
              <a:cs typeface="+mn-ea"/>
              <a:sym typeface="+mn-lt"/>
            </a:endParaRPr>
          </a:p>
        </p:txBody>
      </p:sp>
    </p:spTree>
  </p:cSld>
  <p:clrMapOvr>
    <a:masterClrMapping/>
  </p:clrMapOvr>
</p:sld>
</file>

<file path=ppt/tags/tag1.xml><?xml version="1.0" encoding="utf-8"?>
<p:tagLst xmlns:p="http://schemas.openxmlformats.org/presentationml/2006/main">
  <p:tag name="COMMONDATA" val="eyJoZGlkIjoiZGQ2MmUxYjYyNmM5ODg4ZmY0NWM4MjM3M2ZlOGVlZ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rcyuayl">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8614</Words>
  <Application>WPS 演示</Application>
  <PresentationFormat>宽屏</PresentationFormat>
  <Paragraphs>453</Paragraphs>
  <Slides>25</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Calibri</vt:lpstr>
      <vt:lpstr>等线</vt:lpstr>
      <vt:lpstr>华文中宋</vt:lpstr>
      <vt:lpstr>Cambria Math</vt:lpstr>
      <vt:lpstr>Times New Roman</vt:lpstr>
      <vt:lpstr>微软雅黑</vt:lpstr>
      <vt:lpstr>Arial Unicode MS</vt:lpstr>
      <vt:lpstr>Roboto</vt:lpstr>
      <vt:lpstr>Helsinki Metronome Std</vt:lpstr>
      <vt:lpstr>Wingdings</vt:lpstr>
      <vt:lpstr>Office 主题​​</vt:lpstr>
      <vt:lpstr>2D LIDAR SLAM SIMULATION</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若瑶</dc:creator>
  <cp:lastModifiedBy>宋震</cp:lastModifiedBy>
  <cp:revision>332</cp:revision>
  <dcterms:created xsi:type="dcterms:W3CDTF">2022-04-25T15:08:00Z</dcterms:created>
  <dcterms:modified xsi:type="dcterms:W3CDTF">2022-05-02T14:59:31Z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CE33DD745664498E88D1E204E816B19F</vt:lpwstr>
  </property>
  <property fmtid="{D5CDD505-2E9C-101B-9397-08002B2CF9AE}" pid="3" name="KSOProductBuildVer">
    <vt:lpwstr>2052-11.1.0.11636</vt:lpwstr>
  </property>
</Properties>
</file>